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UGI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100">
        <p:push dir="r"/>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0.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jpg"/><Relationship Id="rId4" Type="http://schemas.openxmlformats.org/officeDocument/2006/relationships/image" Target="../media/image14.jpg"/><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rgbClr val="F3F3F3"/>
                </a:solidFill>
              </a:rPr>
              <a:t>SAY NO TO PLASTIC STRAWS</a:t>
            </a:r>
            <a:endParaRPr>
              <a:solidFill>
                <a:srgbClr val="F3F3F3"/>
              </a:solidFill>
            </a:endParaRPr>
          </a:p>
        </p:txBody>
      </p:sp>
      <p:sp>
        <p:nvSpPr>
          <p:cNvPr id="55" name="Shape 55"/>
          <p:cNvSpPr txBox="1"/>
          <p:nvPr>
            <p:ph idx="1" type="subTitle"/>
          </p:nvPr>
        </p:nvSpPr>
        <p:spPr>
          <a:xfrm>
            <a:off x="272350" y="279717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solidFill>
                  <a:srgbClr val="F3F3F3"/>
                </a:solidFill>
              </a:rPr>
              <a:t>By: Joshua, Drew, Judaya, Krish, Will </a:t>
            </a:r>
            <a:endParaRPr sz="2400">
              <a:solidFill>
                <a:srgbClr val="F3F3F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Shape 110"/>
          <p:cNvSpPr txBox="1"/>
          <p:nvPr>
            <p:ph type="ctrTitle"/>
          </p:nvPr>
        </p:nvSpPr>
        <p:spPr>
          <a:xfrm>
            <a:off x="3433325" y="1733975"/>
            <a:ext cx="5590500" cy="11082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sz="9600"/>
          </a:p>
          <a:p>
            <a:pPr indent="0" lvl="0" marL="0">
              <a:spcBef>
                <a:spcPts val="0"/>
              </a:spcBef>
              <a:spcAft>
                <a:spcPts val="0"/>
              </a:spcAft>
              <a:buNone/>
            </a:pPr>
            <a:r>
              <a:rPr b="1" lang="en" sz="3000" u="sng"/>
              <a:t>EVEN SQUIRRELS CAN STOP STRAWS!</a:t>
            </a:r>
            <a:endParaRPr b="1" sz="3000" u="sng"/>
          </a:p>
        </p:txBody>
      </p:sp>
      <p:pic>
        <p:nvPicPr>
          <p:cNvPr id="111" name="Shape 111"/>
          <p:cNvPicPr preferRelativeResize="0"/>
          <p:nvPr/>
        </p:nvPicPr>
        <p:blipFill rotWithShape="1">
          <a:blip r:embed="rId4">
            <a:alphaModFix/>
          </a:blip>
          <a:srcRect b="3905" l="7313" r="0" t="7134"/>
          <a:stretch/>
        </p:blipFill>
        <p:spPr>
          <a:xfrm flipH="1">
            <a:off x="691774" y="2108499"/>
            <a:ext cx="2684952" cy="3035003"/>
          </a:xfrm>
          <a:prstGeom prst="rect">
            <a:avLst/>
          </a:prstGeom>
          <a:noFill/>
          <a:ln>
            <a:noFill/>
          </a:ln>
        </p:spPr>
      </p:pic>
      <p:pic>
        <p:nvPicPr>
          <p:cNvPr descr="Image result for no" id="112" name="Shape 112"/>
          <p:cNvPicPr preferRelativeResize="0"/>
          <p:nvPr/>
        </p:nvPicPr>
        <p:blipFill>
          <a:blip r:embed="rId5">
            <a:alphaModFix/>
          </a:blip>
          <a:stretch>
            <a:fillRect/>
          </a:stretch>
        </p:blipFill>
        <p:spPr>
          <a:xfrm>
            <a:off x="7320775" y="3320275"/>
            <a:ext cx="1823225" cy="1823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6" name="Shape 116"/>
        <p:cNvGrpSpPr/>
        <p:nvPr/>
      </p:nvGrpSpPr>
      <p:grpSpPr>
        <a:xfrm>
          <a:off x="0" y="0"/>
          <a:ext cx="0" cy="0"/>
          <a:chOff x="0" y="0"/>
          <a:chExt cx="0" cy="0"/>
        </a:xfrm>
      </p:grpSpPr>
      <p:pic>
        <p:nvPicPr>
          <p:cNvPr id="117" name="Shape 117"/>
          <p:cNvPicPr preferRelativeResize="0"/>
          <p:nvPr/>
        </p:nvPicPr>
        <p:blipFill rotWithShape="1">
          <a:blip r:embed="rId4">
            <a:alphaModFix/>
          </a:blip>
          <a:srcRect b="7815" l="0" r="6164" t="-5385"/>
          <a:stretch/>
        </p:blipFill>
        <p:spPr>
          <a:xfrm>
            <a:off x="902900" y="1783700"/>
            <a:ext cx="1795725" cy="3034676"/>
          </a:xfrm>
          <a:prstGeom prst="rect">
            <a:avLst/>
          </a:prstGeom>
          <a:noFill/>
          <a:ln>
            <a:noFill/>
          </a:ln>
        </p:spPr>
      </p:pic>
      <p:pic>
        <p:nvPicPr>
          <p:cNvPr descr="Image result for yes" id="118" name="Shape 118"/>
          <p:cNvPicPr preferRelativeResize="0"/>
          <p:nvPr/>
        </p:nvPicPr>
        <p:blipFill>
          <a:blip r:embed="rId5">
            <a:alphaModFix/>
          </a:blip>
          <a:stretch>
            <a:fillRect/>
          </a:stretch>
        </p:blipFill>
        <p:spPr>
          <a:xfrm>
            <a:off x="7265775" y="3300700"/>
            <a:ext cx="1923950" cy="1842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id="123" name="Shape 123"/>
          <p:cNvPicPr preferRelativeResize="0"/>
          <p:nvPr/>
        </p:nvPicPr>
        <p:blipFill>
          <a:blip r:embed="rId3">
            <a:alphaModFix/>
          </a:blip>
          <a:stretch>
            <a:fillRect/>
          </a:stretch>
        </p:blipFill>
        <p:spPr>
          <a:xfrm>
            <a:off x="2844759" y="0"/>
            <a:ext cx="3278981" cy="5143500"/>
          </a:xfrm>
          <a:prstGeom prst="rect">
            <a:avLst/>
          </a:prstGeom>
          <a:noFill/>
          <a:ln>
            <a:noFill/>
          </a:ln>
        </p:spPr>
      </p:pic>
      <p:pic>
        <p:nvPicPr>
          <p:cNvPr id="124" name="Shape 124"/>
          <p:cNvPicPr preferRelativeResize="0"/>
          <p:nvPr/>
        </p:nvPicPr>
        <p:blipFill>
          <a:blip r:embed="rId4">
            <a:alphaModFix/>
          </a:blip>
          <a:stretch>
            <a:fillRect/>
          </a:stretch>
        </p:blipFill>
        <p:spPr>
          <a:xfrm flipH="1">
            <a:off x="5914359" y="0"/>
            <a:ext cx="3278981" cy="5143500"/>
          </a:xfrm>
          <a:prstGeom prst="rect">
            <a:avLst/>
          </a:prstGeom>
          <a:noFill/>
          <a:ln>
            <a:noFill/>
          </a:ln>
        </p:spPr>
      </p:pic>
      <p:pic>
        <p:nvPicPr>
          <p:cNvPr id="125" name="Shape 125"/>
          <p:cNvPicPr preferRelativeResize="0"/>
          <p:nvPr/>
        </p:nvPicPr>
        <p:blipFill>
          <a:blip r:embed="rId5">
            <a:alphaModFix/>
          </a:blip>
          <a:stretch>
            <a:fillRect/>
          </a:stretch>
        </p:blipFill>
        <p:spPr>
          <a:xfrm>
            <a:off x="-204041" y="0"/>
            <a:ext cx="3278981" cy="5143500"/>
          </a:xfrm>
          <a:prstGeom prst="rect">
            <a:avLst/>
          </a:prstGeom>
          <a:noFill/>
          <a:ln>
            <a:noFill/>
          </a:ln>
        </p:spPr>
      </p:pic>
      <p:sp>
        <p:nvSpPr>
          <p:cNvPr id="126" name="Shape 1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3000">
                <a:highlight>
                  <a:srgbClr val="FFFFFF"/>
                </a:highlight>
              </a:rPr>
              <a:t>If everyone in the world uses a straw in the same day, that's over 7 billion straws!</a:t>
            </a:r>
            <a:endParaRPr sz="3000">
              <a:highlight>
                <a:srgbClr val="FFFFFF"/>
              </a:highlight>
            </a:endParaRPr>
          </a:p>
        </p:txBody>
      </p:sp>
      <p:sp>
        <p:nvSpPr>
          <p:cNvPr id="127" name="Shape 12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highlight>
                  <a:srgbClr val="FFFFFF"/>
                </a:highlight>
              </a:rPr>
              <a:t>That’s at least 1 billion straws that get in our oceans</a:t>
            </a:r>
            <a:endParaRPr>
              <a:solidFill>
                <a:srgbClr val="000000"/>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You can help fight against straws</a:t>
            </a:r>
            <a:r>
              <a:rPr lang="en"/>
              <a:t>.</a:t>
            </a:r>
            <a:endParaRPr/>
          </a:p>
        </p:txBody>
      </p:sp>
      <p:sp>
        <p:nvSpPr>
          <p:cNvPr id="133" name="Shape 1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00"/>
                </a:solidFill>
              </a:rPr>
              <a:t>Some things that you can do to help with the plastic straw problem include;</a:t>
            </a:r>
            <a:endParaRPr>
              <a:solidFill>
                <a:srgbClr val="000000"/>
              </a:solidFill>
            </a:endParaRPr>
          </a:p>
          <a:p>
            <a:pPr indent="-342900" lvl="0" marL="457200" rtl="0">
              <a:spcBef>
                <a:spcPts val="1600"/>
              </a:spcBef>
              <a:spcAft>
                <a:spcPts val="0"/>
              </a:spcAft>
              <a:buClr>
                <a:srgbClr val="000000"/>
              </a:buClr>
              <a:buSzPts val="1800"/>
              <a:buChar char="●"/>
            </a:pPr>
            <a:r>
              <a:rPr lang="en">
                <a:solidFill>
                  <a:srgbClr val="000000"/>
                </a:solidFill>
              </a:rPr>
              <a:t>At a </a:t>
            </a:r>
            <a:r>
              <a:rPr lang="en">
                <a:solidFill>
                  <a:srgbClr val="000000"/>
                </a:solidFill>
              </a:rPr>
              <a:t>restaurant</a:t>
            </a:r>
            <a:r>
              <a:rPr lang="en">
                <a:solidFill>
                  <a:srgbClr val="000000"/>
                </a:solidFill>
              </a:rPr>
              <a:t>, ask the waiter not to include a straw with the drink, reducing waste.</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Don’t buy/use plastic straws at home</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Use </a:t>
            </a:r>
            <a:r>
              <a:rPr lang="en">
                <a:solidFill>
                  <a:srgbClr val="000000"/>
                </a:solidFill>
              </a:rPr>
              <a:t>reusable</a:t>
            </a:r>
            <a:r>
              <a:rPr lang="en">
                <a:solidFill>
                  <a:srgbClr val="000000"/>
                </a:solidFill>
              </a:rPr>
              <a:t> straws</a:t>
            </a:r>
            <a:endParaRPr>
              <a:solidFill>
                <a:srgbClr val="000000"/>
              </a:solidFill>
            </a:endParaRPr>
          </a:p>
          <a:p>
            <a:pPr indent="0" lvl="0" marL="0">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Shape 14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00"/>
                </a:solidFill>
              </a:rPr>
              <a:t>Questions?</a:t>
            </a:r>
            <a:endParaRPr>
              <a:solidFill>
                <a:srgbClr val="000000"/>
              </a:solidFill>
            </a:endParaRPr>
          </a:p>
          <a:p>
            <a:pPr indent="0" lvl="0" marL="0" rtl="0">
              <a:spcBef>
                <a:spcPts val="0"/>
              </a:spcBef>
              <a:spcAft>
                <a:spcPts val="0"/>
              </a:spcAft>
              <a:buNone/>
            </a:pPr>
            <a:r>
              <a:t/>
            </a:r>
            <a:endParaRPr>
              <a:solidFill>
                <a:srgbClr val="000000"/>
              </a:solidFill>
            </a:endParaRPr>
          </a:p>
        </p:txBody>
      </p:sp>
      <p:pic>
        <p:nvPicPr>
          <p:cNvPr id="143" name="Shape 143"/>
          <p:cNvPicPr preferRelativeResize="0"/>
          <p:nvPr/>
        </p:nvPicPr>
        <p:blipFill>
          <a:blip r:embed="rId4">
            <a:alphaModFix/>
          </a:blip>
          <a:stretch>
            <a:fillRect/>
          </a:stretch>
        </p:blipFill>
        <p:spPr>
          <a:xfrm>
            <a:off x="-223700" y="2834125"/>
            <a:ext cx="3793987" cy="2529325"/>
          </a:xfrm>
          <a:prstGeom prst="rect">
            <a:avLst/>
          </a:prstGeom>
          <a:noFill/>
          <a:ln>
            <a:noFill/>
          </a:ln>
        </p:spPr>
      </p:pic>
      <p:pic>
        <p:nvPicPr>
          <p:cNvPr id="144" name="Shape 144"/>
          <p:cNvPicPr preferRelativeResize="0"/>
          <p:nvPr/>
        </p:nvPicPr>
        <p:blipFill rotWithShape="1">
          <a:blip r:embed="rId5">
            <a:alphaModFix/>
          </a:blip>
          <a:srcRect b="45558" l="0" r="0" t="1876"/>
          <a:stretch/>
        </p:blipFill>
        <p:spPr>
          <a:xfrm>
            <a:off x="3849100" y="3434000"/>
            <a:ext cx="3372426" cy="1329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8" name="Shape 14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Shape 60"/>
          <p:cNvSpPr txBox="1"/>
          <p:nvPr>
            <p:ph type="ctrTitle"/>
          </p:nvPr>
        </p:nvSpPr>
        <p:spPr>
          <a:xfrm>
            <a:off x="311700" y="0"/>
            <a:ext cx="8520600" cy="2560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rgbClr val="FFFFFF"/>
                </a:solidFill>
              </a:rPr>
              <a:t>500 million Plastic straws are used every day in the U.S</a:t>
            </a:r>
            <a:endParaRPr>
              <a:solidFill>
                <a:srgbClr val="FFFFFF"/>
              </a:solidFill>
            </a:endParaRPr>
          </a:p>
        </p:txBody>
      </p:sp>
      <p:sp>
        <p:nvSpPr>
          <p:cNvPr id="61" name="Shape 61"/>
          <p:cNvSpPr txBox="1"/>
          <p:nvPr>
            <p:ph idx="1" type="subTitle"/>
          </p:nvPr>
        </p:nvSpPr>
        <p:spPr>
          <a:xfrm>
            <a:off x="5414425" y="2834100"/>
            <a:ext cx="3417900" cy="2309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FFFF"/>
                </a:solidFill>
              </a:rPr>
              <a:t>And that’s only a fraction of the ones used in the entire world!</a:t>
            </a:r>
            <a:endParaRPr>
              <a:solidFill>
                <a:srgbClr val="00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a:t>
            </a:r>
            <a:r>
              <a:rPr lang="en">
                <a:solidFill>
                  <a:schemeClr val="accent6"/>
                </a:solidFill>
              </a:rPr>
              <a:t>   </a:t>
            </a:r>
            <a:r>
              <a:rPr lang="en">
                <a:solidFill>
                  <a:srgbClr val="FF00FF"/>
                </a:solidFill>
              </a:rPr>
              <a:t> Goal</a:t>
            </a:r>
            <a:r>
              <a:rPr lang="en">
                <a:solidFill>
                  <a:srgbClr val="000000"/>
                </a:solidFill>
              </a:rPr>
              <a:t> </a:t>
            </a:r>
            <a:endParaRPr>
              <a:solidFill>
                <a:srgbClr val="000000"/>
              </a:solidFill>
            </a:endParaRPr>
          </a:p>
        </p:txBody>
      </p:sp>
      <p:sp>
        <p:nvSpPr>
          <p:cNvPr id="67" name="Shape 67"/>
          <p:cNvSpPr txBox="1"/>
          <p:nvPr>
            <p:ph idx="1" type="body"/>
          </p:nvPr>
        </p:nvSpPr>
        <p:spPr>
          <a:xfrm>
            <a:off x="0" y="1792300"/>
            <a:ext cx="9144000" cy="1324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solidFill>
                  <a:srgbClr val="00FFFF"/>
                </a:solidFill>
              </a:rPr>
              <a:t>Our goal is to have plastic straws banned and to make our oceans clear of all plastic so that our marine life can eat whatever is in their ocean without the risk of the food or object being poisoned with plastic. Plastic straws are also really bad for our health. So stop using straws!</a:t>
            </a:r>
            <a:endParaRPr>
              <a:solidFill>
                <a:srgbClr val="00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Shape 72"/>
          <p:cNvSpPr txBox="1"/>
          <p:nvPr>
            <p:ph type="title"/>
          </p:nvPr>
        </p:nvSpPr>
        <p:spPr>
          <a:xfrm>
            <a:off x="311700" y="46027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00FF"/>
                </a:solidFill>
              </a:rPr>
              <a:t>How Does This Affect Us?</a:t>
            </a:r>
            <a:endParaRPr>
              <a:solidFill>
                <a:srgbClr val="FF00FF"/>
              </a:solidFill>
            </a:endParaRPr>
          </a:p>
        </p:txBody>
      </p:sp>
      <p:sp>
        <p:nvSpPr>
          <p:cNvPr id="73" name="Shape 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0000"/>
                </a:solidFill>
              </a:rPr>
              <a:t>Well obviously there will be less seafood for us but the plastic can hurt us because it can get into our bodies.    </a:t>
            </a:r>
            <a:endParaRPr>
              <a:solidFill>
                <a:srgbClr val="FF0000"/>
              </a:solidFill>
            </a:endParaRPr>
          </a:p>
          <a:p>
            <a:pPr indent="0" lvl="0" marL="0" rtl="0">
              <a:spcBef>
                <a:spcPts val="1600"/>
              </a:spcBef>
              <a:spcAft>
                <a:spcPts val="1600"/>
              </a:spcAft>
              <a:buNone/>
            </a:pPr>
            <a:r>
              <a:rPr lang="en">
                <a:solidFill>
                  <a:srgbClr val="FF0000"/>
                </a:solidFill>
              </a:rPr>
              <a:t>First we dump the plastic in to the sea, Second a small fish eats it because it gets inside of its normal food, Third a medium sized fish eats the small fish, Fourth a huge fish eats the medium sized fish and then one of our fishermen goes fishing and catches that huge fish and they sell it to a grocery store or restaurant and then we eat the huge fish with the plastic still inside.</a:t>
            </a:r>
            <a:endParaRPr>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Shape 78"/>
          <p:cNvSpPr txBox="1"/>
          <p:nvPr>
            <p:ph type="title"/>
          </p:nvPr>
        </p:nvSpPr>
        <p:spPr>
          <a:xfrm>
            <a:off x="311700" y="1106125"/>
            <a:ext cx="8520600" cy="196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7200">
                <a:solidFill>
                  <a:srgbClr val="FFFFFF"/>
                </a:solidFill>
              </a:rPr>
              <a:t>  </a:t>
            </a:r>
            <a:r>
              <a:rPr lang="en" sz="7200">
                <a:solidFill>
                  <a:srgbClr val="FFFF00"/>
                </a:solidFill>
              </a:rPr>
              <a:t>5 Trillion</a:t>
            </a:r>
            <a:endParaRPr sz="7200">
              <a:solidFill>
                <a:srgbClr val="FFFF00"/>
              </a:solidFill>
            </a:endParaRPr>
          </a:p>
        </p:txBody>
      </p:sp>
      <p:sp>
        <p:nvSpPr>
          <p:cNvPr id="79" name="Shape 79"/>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u="sng">
                <a:solidFill>
                  <a:srgbClr val="00FF00"/>
                </a:solidFill>
              </a:rPr>
              <a:t>Pieces of garbage are floating in the ocean right now.</a:t>
            </a:r>
            <a:endParaRPr b="1" u="sng">
              <a:solidFill>
                <a:srgbClr val="00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Shape 8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rgbClr val="F3F3F3"/>
                </a:solidFill>
              </a:rPr>
              <a:t>On average, 1 straw is only used for 20 minutes</a:t>
            </a:r>
            <a:endParaRPr>
              <a:solidFill>
                <a:srgbClr val="F3F3F3"/>
              </a:solidFill>
            </a:endParaRPr>
          </a:p>
        </p:txBody>
      </p:sp>
      <p:sp>
        <p:nvSpPr>
          <p:cNvPr id="85" name="Shape 8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solidFill>
                  <a:srgbClr val="FFFFFF"/>
                </a:solidFill>
              </a:rPr>
              <a:t>If you have 1 every meal, that’s at least 3 straws a day!</a:t>
            </a:r>
            <a:endParaRPr sz="36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9" name="Shape 89"/>
        <p:cNvGrpSpPr/>
        <p:nvPr/>
      </p:nvGrpSpPr>
      <p:grpSpPr>
        <a:xfrm>
          <a:off x="0" y="0"/>
          <a:ext cx="0" cy="0"/>
          <a:chOff x="0" y="0"/>
          <a:chExt cx="0" cy="0"/>
        </a:xfrm>
      </p:grpSpPr>
      <p:pic>
        <p:nvPicPr>
          <p:cNvPr id="90" name="Shape 90"/>
          <p:cNvPicPr preferRelativeResize="0"/>
          <p:nvPr/>
        </p:nvPicPr>
        <p:blipFill>
          <a:blip r:embed="rId4">
            <a:alphaModFix/>
          </a:blip>
          <a:stretch>
            <a:fillRect/>
          </a:stretch>
        </p:blipFill>
        <p:spPr>
          <a:xfrm>
            <a:off x="0" y="0"/>
            <a:ext cx="9144000" cy="5143501"/>
          </a:xfrm>
          <a:prstGeom prst="rect">
            <a:avLst/>
          </a:prstGeom>
          <a:noFill/>
          <a:ln>
            <a:noFill/>
          </a:ln>
        </p:spPr>
      </p:pic>
      <p:sp>
        <p:nvSpPr>
          <p:cNvPr id="91" name="Shape 9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 straws have been banned </a:t>
            </a:r>
            <a:endParaRPr/>
          </a:p>
        </p:txBody>
      </p:sp>
      <p:sp>
        <p:nvSpPr>
          <p:cNvPr id="92" name="Shape 92"/>
          <p:cNvSpPr txBox="1"/>
          <p:nvPr>
            <p:ph idx="1" type="subTitle"/>
          </p:nvPr>
        </p:nvSpPr>
        <p:spPr>
          <a:xfrm>
            <a:off x="311700" y="2797175"/>
            <a:ext cx="8520600" cy="23094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000000"/>
              </a:buClr>
              <a:buSzPts val="2800"/>
              <a:buChar char="●"/>
            </a:pPr>
            <a:r>
              <a:rPr lang="en">
                <a:solidFill>
                  <a:srgbClr val="000000"/>
                </a:solidFill>
              </a:rPr>
              <a:t>The United Kingdom is in the </a:t>
            </a:r>
            <a:r>
              <a:rPr lang="en">
                <a:solidFill>
                  <a:srgbClr val="000000"/>
                </a:solidFill>
              </a:rPr>
              <a:t>process</a:t>
            </a:r>
            <a:r>
              <a:rPr lang="en">
                <a:solidFill>
                  <a:srgbClr val="000000"/>
                </a:solidFill>
              </a:rPr>
              <a:t> of banning them.</a:t>
            </a:r>
            <a:endParaRPr>
              <a:solidFill>
                <a:srgbClr val="000000"/>
              </a:solidFill>
            </a:endParaRPr>
          </a:p>
          <a:p>
            <a:pPr indent="-406400" lvl="0" marL="457200" rtl="0" algn="l">
              <a:spcBef>
                <a:spcPts val="0"/>
              </a:spcBef>
              <a:spcAft>
                <a:spcPts val="0"/>
              </a:spcAft>
              <a:buClr>
                <a:srgbClr val="000000"/>
              </a:buClr>
              <a:buSzPts val="2800"/>
              <a:buChar char="●"/>
            </a:pPr>
            <a:r>
              <a:rPr lang="en">
                <a:solidFill>
                  <a:srgbClr val="000000"/>
                </a:solidFill>
              </a:rPr>
              <a:t>The European Union is also in the process.</a:t>
            </a:r>
            <a:endParaRPr>
              <a:solidFill>
                <a:srgbClr val="000000"/>
              </a:solidFill>
            </a:endParaRPr>
          </a:p>
          <a:p>
            <a:pPr indent="-406400" lvl="0" marL="457200" rtl="0" algn="l">
              <a:spcBef>
                <a:spcPts val="0"/>
              </a:spcBef>
              <a:spcAft>
                <a:spcPts val="0"/>
              </a:spcAft>
              <a:buClr>
                <a:srgbClr val="000000"/>
              </a:buClr>
              <a:buSzPts val="2800"/>
              <a:buChar char="●"/>
            </a:pPr>
            <a:r>
              <a:rPr lang="en">
                <a:solidFill>
                  <a:srgbClr val="000000"/>
                </a:solidFill>
              </a:rPr>
              <a:t>In Malibu, California, plastic straws are illegal.</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Shape 97"/>
          <p:cNvSpPr txBox="1"/>
          <p:nvPr>
            <p:ph type="ctrTitle"/>
          </p:nvPr>
        </p:nvSpPr>
        <p:spPr>
          <a:xfrm>
            <a:off x="311700" y="744575"/>
            <a:ext cx="8520600" cy="141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0000"/>
                </a:solidFill>
              </a:rPr>
              <a:t>At least 100,000 aquatic animals die annually because of plastic trash.</a:t>
            </a:r>
            <a:endParaRPr sz="2400">
              <a:solidFill>
                <a:srgbClr val="000000"/>
              </a:solidFill>
            </a:endParaRPr>
          </a:p>
          <a:p>
            <a:pPr indent="0" lvl="0" marL="0" rtl="0" algn="l">
              <a:spcBef>
                <a:spcPts val="0"/>
              </a:spcBef>
              <a:spcAft>
                <a:spcPts val="0"/>
              </a:spcAft>
              <a:buClr>
                <a:schemeClr val="dk1"/>
              </a:buClr>
              <a:buSzPts val="1100"/>
              <a:buFont typeface="Arial"/>
              <a:buNone/>
            </a:pPr>
            <a:r>
              <a:rPr lang="en" sz="2400">
                <a:solidFill>
                  <a:srgbClr val="000000"/>
                </a:solidFill>
              </a:rPr>
              <a:t> Plastic can be recycled in the USA, so we </a:t>
            </a:r>
            <a:endParaRPr sz="2400">
              <a:solidFill>
                <a:srgbClr val="000000"/>
              </a:solidFill>
            </a:endParaRPr>
          </a:p>
          <a:p>
            <a:pPr indent="0" lvl="0" marL="0" rtl="0" algn="l">
              <a:spcBef>
                <a:spcPts val="0"/>
              </a:spcBef>
              <a:spcAft>
                <a:spcPts val="0"/>
              </a:spcAft>
              <a:buClr>
                <a:schemeClr val="dk1"/>
              </a:buClr>
              <a:buSzPts val="1100"/>
              <a:buFont typeface="Arial"/>
              <a:buNone/>
            </a:pPr>
            <a:r>
              <a:rPr lang="en" sz="2400">
                <a:solidFill>
                  <a:srgbClr val="000000"/>
                </a:solidFill>
              </a:rPr>
              <a:t>need to consider what our actions do, and not litter.</a:t>
            </a:r>
            <a:endParaRPr>
              <a:solidFill>
                <a:srgbClr val="000000"/>
              </a:solidFill>
            </a:endParaRPr>
          </a:p>
        </p:txBody>
      </p:sp>
      <p:pic>
        <p:nvPicPr>
          <p:cNvPr id="98" name="Shape 98"/>
          <p:cNvPicPr preferRelativeResize="0"/>
          <p:nvPr/>
        </p:nvPicPr>
        <p:blipFill rotWithShape="1">
          <a:blip r:embed="rId4">
            <a:alphaModFix/>
          </a:blip>
          <a:srcRect b="16441" l="14321" r="17217" t="16448"/>
          <a:stretch/>
        </p:blipFill>
        <p:spPr>
          <a:xfrm>
            <a:off x="460375" y="3909075"/>
            <a:ext cx="1439073" cy="1160526"/>
          </a:xfrm>
          <a:prstGeom prst="rect">
            <a:avLst/>
          </a:prstGeom>
          <a:noFill/>
          <a:ln>
            <a:noFill/>
          </a:ln>
        </p:spPr>
      </p:pic>
      <p:pic>
        <p:nvPicPr>
          <p:cNvPr id="99" name="Shape 99"/>
          <p:cNvPicPr preferRelativeResize="0"/>
          <p:nvPr/>
        </p:nvPicPr>
        <p:blipFill>
          <a:blip r:embed="rId5">
            <a:alphaModFix/>
          </a:blip>
          <a:stretch>
            <a:fillRect/>
          </a:stretch>
        </p:blipFill>
        <p:spPr>
          <a:xfrm>
            <a:off x="3412725" y="3429400"/>
            <a:ext cx="4679774" cy="1714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Shape 104"/>
          <p:cNvSpPr txBox="1"/>
          <p:nvPr>
            <p:ph type="ctrTitle"/>
          </p:nvPr>
        </p:nvSpPr>
        <p:spPr>
          <a:xfrm>
            <a:off x="311708" y="72492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3000">
                <a:solidFill>
                  <a:srgbClr val="F3F3F3"/>
                </a:solidFill>
              </a:rPr>
              <a:t>Tiny things called </a:t>
            </a:r>
            <a:r>
              <a:rPr lang="en" sz="3000">
                <a:solidFill>
                  <a:srgbClr val="F3F3F3"/>
                </a:solidFill>
              </a:rPr>
              <a:t>microplastics get in the oceans and animals eat these microplastics. </a:t>
            </a:r>
            <a:r>
              <a:rPr lang="en" sz="3000">
                <a:solidFill>
                  <a:srgbClr val="F3F3F3"/>
                </a:solidFill>
              </a:rPr>
              <a:t> </a:t>
            </a:r>
            <a:r>
              <a:rPr lang="en" sz="3000"/>
              <a:t> </a:t>
            </a:r>
            <a:endParaRPr sz="3000"/>
          </a:p>
        </p:txBody>
      </p:sp>
      <p:sp>
        <p:nvSpPr>
          <p:cNvPr id="105" name="Shape 10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Most animals think it is food, but it can kill them or seriously affect their lives.</a:t>
            </a:r>
            <a:r>
              <a:rPr lang="en">
                <a:solidFill>
                  <a:srgbClr val="000000"/>
                </a:solidFill>
              </a:rPr>
              <a:t> </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