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p:regular r:id="rId18"/>
      <p:bold r:id="rId19"/>
      <p:italic r:id="rId20"/>
      <p:boldItalic r:id="rId21"/>
    </p:embeddedFont>
    <p:embeddedFont>
      <p:font typeface="Nunito"/>
      <p:regular r:id="rId22"/>
      <p:bold r:id="rId23"/>
      <p:italic r:id="rId24"/>
      <p:boldItalic r:id="rId25"/>
    </p:embeddedFont>
    <p:embeddedFont>
      <p:font typeface="Press Start 2P"/>
      <p:regular r:id="rId26"/>
    </p:embeddedFont>
    <p:embeddedFont>
      <p:font typeface="Maven Pro"/>
      <p:regular r:id="rId27"/>
      <p:bold r:id="rId28"/>
    </p:embeddedFont>
    <p:embeddedFont>
      <p:font typeface="Pacifico"/>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Nunito-regular.fntdata"/><Relationship Id="rId21" Type="http://schemas.openxmlformats.org/officeDocument/2006/relationships/font" Target="fonts/Roboto-boldItalic.fntdata"/><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essStart2P-regular.fntdata"/><Relationship Id="rId25" Type="http://schemas.openxmlformats.org/officeDocument/2006/relationships/font" Target="fonts/Nunito-boldItalic.fntdata"/><Relationship Id="rId28" Type="http://schemas.openxmlformats.org/officeDocument/2006/relationships/font" Target="fonts/MavenPro-bold.fntdata"/><Relationship Id="rId27" Type="http://schemas.openxmlformats.org/officeDocument/2006/relationships/font" Target="fonts/MavenPr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acifico-regular.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adehow.com/Volume-4/Drinking-Straw.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2"/>
              </a:rPr>
              <a:t>http://www.madehow.com/Volume-4/Drinking-Straw.html</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6" name="Shape 46"/>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Shape 47"/>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Shape 4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Shape 24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268" name="Shape 268"/>
          <p:cNvSpPr txBox="1"/>
          <p:nvPr>
            <p:ph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p:txBody>
      </p:sp>
      <p:sp>
        <p:nvSpPr>
          <p:cNvPr id="269" name="Shape 269"/>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Shape 27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Shape 27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82" name="Shape 82"/>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Shape 8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8" name="Shape 88"/>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Shape 89"/>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Shape 9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Shape 96"/>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Shape 97"/>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Shape 10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9" name="Shape 109"/>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Shape 110"/>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Shape 1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125" name="Shape 125"/>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Shape 1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1" name="Shape 13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Shape 132"/>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Shape 133"/>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Shape 1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9" name="Shape 139"/>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0" name="Shape 14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youtube.com/watch?v=Rr5Py1r9xjw&amp;t=157s" TargetMode="External"/><Relationship Id="rId4" Type="http://schemas.openxmlformats.org/officeDocument/2006/relationships/hyperlink" Target="http://video.nationalgeographic.com/video/short-film-showcase/wishing-for-healthy-oceans-these-kids-take-action-against-plastic" TargetMode="External"/><Relationship Id="rId5" Type="http://schemas.openxmlformats.org/officeDocument/2006/relationships/hyperlink" Target="https://www.youtube.com/watch?v=QSCbpcpjJl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natashalh.com/how-to-make-your-own-custom-paper-straws-great-for-diy-weddings-and-holiday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6" name="Shape 276"/>
        <p:cNvGrpSpPr/>
        <p:nvPr/>
      </p:nvGrpSpPr>
      <p:grpSpPr>
        <a:xfrm>
          <a:off x="0" y="0"/>
          <a:ext cx="0" cy="0"/>
          <a:chOff x="0" y="0"/>
          <a:chExt cx="0" cy="0"/>
        </a:xfrm>
      </p:grpSpPr>
      <p:sp>
        <p:nvSpPr>
          <p:cNvPr id="277" name="Shape 277"/>
          <p:cNvSpPr txBox="1"/>
          <p:nvPr>
            <p:ph type="ctrTitle"/>
          </p:nvPr>
        </p:nvSpPr>
        <p:spPr>
          <a:xfrm>
            <a:off x="428000" y="1033575"/>
            <a:ext cx="5047500" cy="1872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rgbClr val="CC0000"/>
                </a:solidFill>
                <a:latin typeface="Press Start 2P"/>
                <a:ea typeface="Press Start 2P"/>
                <a:cs typeface="Press Start 2P"/>
                <a:sym typeface="Press Start 2P"/>
              </a:rPr>
              <a:t>New Laws For Straws</a:t>
            </a:r>
            <a:endParaRPr>
              <a:solidFill>
                <a:srgbClr val="CC0000"/>
              </a:solidFill>
              <a:latin typeface="Press Start 2P"/>
              <a:ea typeface="Press Start 2P"/>
              <a:cs typeface="Press Start 2P"/>
              <a:sym typeface="Press Start 2P"/>
            </a:endParaRPr>
          </a:p>
        </p:txBody>
      </p:sp>
      <p:sp>
        <p:nvSpPr>
          <p:cNvPr id="278" name="Shape 278"/>
          <p:cNvSpPr txBox="1"/>
          <p:nvPr>
            <p:ph idx="1" type="subTitle"/>
          </p:nvPr>
        </p:nvSpPr>
        <p:spPr>
          <a:xfrm>
            <a:off x="543750" y="3052275"/>
            <a:ext cx="4255500" cy="69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By: Izzy, Zayden, Colt, and </a:t>
            </a:r>
            <a:r>
              <a:rPr lang="en" sz="2400"/>
              <a:t>Charlie!</a:t>
            </a:r>
            <a:endParaRPr sz="2400"/>
          </a:p>
        </p:txBody>
      </p:sp>
      <p:pic>
        <p:nvPicPr>
          <p:cNvPr id="279" name="Shape 279"/>
          <p:cNvPicPr preferRelativeResize="0"/>
          <p:nvPr/>
        </p:nvPicPr>
        <p:blipFill>
          <a:blip r:embed="rId4">
            <a:alphaModFix/>
          </a:blip>
          <a:stretch>
            <a:fillRect/>
          </a:stretch>
        </p:blipFill>
        <p:spPr>
          <a:xfrm>
            <a:off x="5353925" y="1033575"/>
            <a:ext cx="3397325" cy="3356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27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E29AA"/>
            </a:gs>
            <a:gs pos="100000">
              <a:srgbClr val="1E123D"/>
            </a:gs>
          </a:gsLst>
          <a:lin ang="5400012" scaled="0"/>
        </a:gradFill>
      </p:bgPr>
    </p:bg>
    <p:spTree>
      <p:nvGrpSpPr>
        <p:cNvPr id="340" name="Shape 340"/>
        <p:cNvGrpSpPr/>
        <p:nvPr/>
      </p:nvGrpSpPr>
      <p:grpSpPr>
        <a:xfrm>
          <a:off x="0" y="0"/>
          <a:ext cx="0" cy="0"/>
          <a:chOff x="0" y="0"/>
          <a:chExt cx="0" cy="0"/>
        </a:xfrm>
      </p:grpSpPr>
      <p:sp>
        <p:nvSpPr>
          <p:cNvPr id="341" name="Shape 341"/>
          <p:cNvSpPr txBox="1"/>
          <p:nvPr>
            <p:ph type="title"/>
          </p:nvPr>
        </p:nvSpPr>
        <p:spPr>
          <a:xfrm>
            <a:off x="1164000" y="242425"/>
            <a:ext cx="7030500" cy="9993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SAY NO TO PLASTIC STRAWS: </a:t>
            </a:r>
            <a:endParaRPr>
              <a:solidFill>
                <a:srgbClr val="FFFFFF"/>
              </a:solidFill>
            </a:endParaRPr>
          </a:p>
          <a:p>
            <a:pPr indent="0" lvl="0" marL="0" rtl="0" algn="ctr">
              <a:spcBef>
                <a:spcPts val="0"/>
              </a:spcBef>
              <a:spcAft>
                <a:spcPts val="0"/>
              </a:spcAft>
              <a:buNone/>
            </a:pPr>
            <a:r>
              <a:rPr lang="en">
                <a:solidFill>
                  <a:srgbClr val="FFFFFF"/>
                </a:solidFill>
              </a:rPr>
              <a:t>Solution Ideas</a:t>
            </a:r>
            <a:endParaRPr>
              <a:solidFill>
                <a:srgbClr val="FFFFFF"/>
              </a:solidFill>
            </a:endParaRPr>
          </a:p>
        </p:txBody>
      </p:sp>
      <p:sp>
        <p:nvSpPr>
          <p:cNvPr id="342" name="Shape 342"/>
          <p:cNvSpPr txBox="1"/>
          <p:nvPr>
            <p:ph idx="1" type="body"/>
          </p:nvPr>
        </p:nvSpPr>
        <p:spPr>
          <a:xfrm>
            <a:off x="214350" y="1147150"/>
            <a:ext cx="8929800" cy="37092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Clr>
                <a:srgbClr val="FFFFFF"/>
              </a:buClr>
              <a:buSzPts val="2400"/>
              <a:buAutoNum type="arabicPeriod"/>
            </a:pPr>
            <a:r>
              <a:rPr lang="en" sz="2400">
                <a:solidFill>
                  <a:srgbClr val="FFFFFF"/>
                </a:solidFill>
              </a:rPr>
              <a:t>Austin City Government Bans Plastic Straws</a:t>
            </a:r>
            <a:endParaRPr sz="2400">
              <a:solidFill>
                <a:srgbClr val="FFFFFF"/>
              </a:solidFill>
            </a:endParaRPr>
          </a:p>
          <a:p>
            <a:pPr indent="-381000" lvl="0" marL="457200" rtl="0">
              <a:spcBef>
                <a:spcPts val="0"/>
              </a:spcBef>
              <a:spcAft>
                <a:spcPts val="0"/>
              </a:spcAft>
              <a:buClr>
                <a:srgbClr val="FFFFFF"/>
              </a:buClr>
              <a:buSzPts val="2400"/>
              <a:buAutoNum type="arabicPeriod"/>
            </a:pPr>
            <a:r>
              <a:rPr lang="en" sz="2400">
                <a:solidFill>
                  <a:srgbClr val="FFFFFF"/>
                </a:solidFill>
              </a:rPr>
              <a:t>Businesses don’t serve plastic straws at ALL </a:t>
            </a:r>
            <a:r>
              <a:rPr lang="en" sz="1800">
                <a:solidFill>
                  <a:srgbClr val="FFFFFF"/>
                </a:solidFill>
              </a:rPr>
              <a:t>(saves businesses  money and the environment)</a:t>
            </a:r>
            <a:endParaRPr sz="1800">
              <a:solidFill>
                <a:srgbClr val="FFFFFF"/>
              </a:solidFill>
            </a:endParaRPr>
          </a:p>
          <a:p>
            <a:pPr indent="-381000" lvl="0" marL="457200" rtl="0">
              <a:spcBef>
                <a:spcPts val="0"/>
              </a:spcBef>
              <a:spcAft>
                <a:spcPts val="0"/>
              </a:spcAft>
              <a:buClr>
                <a:srgbClr val="FFFFFF"/>
              </a:buClr>
              <a:buSzPts val="2400"/>
              <a:buAutoNum type="arabicPeriod"/>
            </a:pPr>
            <a:r>
              <a:rPr lang="en" sz="2400">
                <a:solidFill>
                  <a:srgbClr val="FFFFFF"/>
                </a:solidFill>
              </a:rPr>
              <a:t>Businesses only serve plastic straws if a customer asks </a:t>
            </a:r>
            <a:r>
              <a:rPr lang="en" sz="1800">
                <a:solidFill>
                  <a:srgbClr val="FFFFFF"/>
                </a:solidFill>
              </a:rPr>
              <a:t>(Maybe server tells customer they have to ask, or write on menus that if a customer wants a straw they will have to ask for it)</a:t>
            </a:r>
            <a:endParaRPr sz="1800">
              <a:solidFill>
                <a:srgbClr val="FFFFFF"/>
              </a:solidFill>
            </a:endParaRPr>
          </a:p>
          <a:p>
            <a:pPr indent="-381000" lvl="0" marL="457200" rtl="0">
              <a:spcBef>
                <a:spcPts val="0"/>
              </a:spcBef>
              <a:spcAft>
                <a:spcPts val="0"/>
              </a:spcAft>
              <a:buClr>
                <a:srgbClr val="FFFFFF"/>
              </a:buClr>
              <a:buSzPts val="2400"/>
              <a:buAutoNum type="arabicPeriod"/>
            </a:pPr>
            <a:r>
              <a:rPr lang="en" sz="2400">
                <a:solidFill>
                  <a:srgbClr val="FFFFFF"/>
                </a:solidFill>
              </a:rPr>
              <a:t>People stop using plastic straws and inform their servers right away that they don’t want any straws. </a:t>
            </a:r>
            <a:r>
              <a:rPr lang="en" sz="1800">
                <a:solidFill>
                  <a:srgbClr val="FFFFFF"/>
                </a:solidFill>
              </a:rPr>
              <a:t>(hard to remember)</a:t>
            </a:r>
            <a:endParaRPr sz="1800">
              <a:solidFill>
                <a:srgbClr val="FFFFFF"/>
              </a:solidFill>
            </a:endParaRPr>
          </a:p>
          <a:p>
            <a:pPr indent="-381000" lvl="0" marL="457200" rtl="0">
              <a:spcBef>
                <a:spcPts val="0"/>
              </a:spcBef>
              <a:spcAft>
                <a:spcPts val="0"/>
              </a:spcAft>
              <a:buClr>
                <a:srgbClr val="FFFFFF"/>
              </a:buClr>
              <a:buSzPts val="2400"/>
              <a:buAutoNum type="arabicPeriod"/>
            </a:pPr>
            <a:r>
              <a:rPr lang="en" sz="2400">
                <a:solidFill>
                  <a:srgbClr val="FFFFFF"/>
                </a:solidFill>
              </a:rPr>
              <a:t>People and businesses use and buy alternative plastic straws</a:t>
            </a:r>
            <a:endParaRPr sz="2400">
              <a:solidFill>
                <a:srgbClr val="FFFFFF"/>
              </a:solidFill>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696969"/>
            </a:gs>
            <a:gs pos="100000">
              <a:srgbClr val="1D1D1D"/>
            </a:gs>
          </a:gsLst>
          <a:path path="circle">
            <a:fillToRect b="50%" l="50%" r="50%" t="50%"/>
          </a:path>
          <a:tileRect/>
        </a:gradFill>
      </p:bgPr>
    </p:bg>
    <p:spTree>
      <p:nvGrpSpPr>
        <p:cNvPr id="346" name="Shape 346"/>
        <p:cNvGrpSpPr/>
        <p:nvPr/>
      </p:nvGrpSpPr>
      <p:grpSpPr>
        <a:xfrm>
          <a:off x="0" y="0"/>
          <a:ext cx="0" cy="0"/>
          <a:chOff x="0" y="0"/>
          <a:chExt cx="0" cy="0"/>
        </a:xfrm>
      </p:grpSpPr>
      <p:sp>
        <p:nvSpPr>
          <p:cNvPr id="347" name="Shape 347"/>
          <p:cNvSpPr txBox="1"/>
          <p:nvPr>
            <p:ph type="title"/>
          </p:nvPr>
        </p:nvSpPr>
        <p:spPr>
          <a:xfrm>
            <a:off x="2276450" y="499650"/>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Children Helping</a:t>
            </a:r>
            <a:endParaRPr>
              <a:solidFill>
                <a:srgbClr val="FFFFFF"/>
              </a:solidFill>
            </a:endParaRPr>
          </a:p>
        </p:txBody>
      </p:sp>
      <p:sp>
        <p:nvSpPr>
          <p:cNvPr id="348" name="Shape 348"/>
          <p:cNvSpPr txBox="1"/>
          <p:nvPr>
            <p:ph idx="1" type="body"/>
          </p:nvPr>
        </p:nvSpPr>
        <p:spPr>
          <a:xfrm>
            <a:off x="677350" y="1392700"/>
            <a:ext cx="7030500" cy="2541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u="sng">
                <a:solidFill>
                  <a:srgbClr val="FFFFFF"/>
                </a:solidFill>
                <a:latin typeface="Roboto"/>
                <a:ea typeface="Roboto"/>
                <a:cs typeface="Roboto"/>
                <a:sym typeface="Roboto"/>
                <a:hlinkClick r:id="rId3"/>
              </a:rPr>
              <a:t>https://www.youtube.com/watch?v=Rr5Py1r9xjw&amp;t=157s</a:t>
            </a:r>
            <a:r>
              <a:rPr lang="en" sz="2400">
                <a:solidFill>
                  <a:srgbClr val="FFFFFF"/>
                </a:solidFill>
              </a:rPr>
              <a:t> </a:t>
            </a:r>
            <a:endParaRPr sz="2400">
              <a:solidFill>
                <a:srgbClr val="FFFFFF"/>
              </a:solidFill>
            </a:endParaRPr>
          </a:p>
          <a:p>
            <a:pPr indent="0" lvl="0" marL="0" rtl="0">
              <a:spcBef>
                <a:spcPts val="0"/>
              </a:spcBef>
              <a:spcAft>
                <a:spcPts val="0"/>
              </a:spcAft>
              <a:buNone/>
            </a:pPr>
            <a:r>
              <a:t/>
            </a:r>
            <a:endParaRPr sz="2400">
              <a:solidFill>
                <a:srgbClr val="FFFFFF"/>
              </a:solidFill>
            </a:endParaRPr>
          </a:p>
          <a:p>
            <a:pPr indent="0" lvl="0" marL="0" rtl="0">
              <a:spcBef>
                <a:spcPts val="0"/>
              </a:spcBef>
              <a:spcAft>
                <a:spcPts val="0"/>
              </a:spcAft>
              <a:buNone/>
            </a:pPr>
            <a:r>
              <a:rPr lang="en" sz="2400" u="sng">
                <a:solidFill>
                  <a:srgbClr val="FFFFFF"/>
                </a:solidFill>
                <a:hlinkClick r:id="rId4"/>
              </a:rPr>
              <a:t>http://video.nationalgeographic.com/video/short-film-showcase/wishing-for-healthy-oceans-these-kids-take-action-against-plastic</a:t>
            </a:r>
            <a:endParaRPr sz="2400">
              <a:solidFill>
                <a:srgbClr val="FFFFFF"/>
              </a:solidFill>
            </a:endParaRPr>
          </a:p>
          <a:p>
            <a:pPr indent="0" lvl="0" marL="0" rtl="0">
              <a:spcBef>
                <a:spcPts val="0"/>
              </a:spcBef>
              <a:spcAft>
                <a:spcPts val="0"/>
              </a:spcAft>
              <a:buNone/>
            </a:pPr>
            <a:r>
              <a:t/>
            </a:r>
            <a:endParaRPr sz="2400">
              <a:solidFill>
                <a:srgbClr val="FFFFFF"/>
              </a:solidFill>
            </a:endParaRPr>
          </a:p>
          <a:p>
            <a:pPr indent="0" lvl="0" marL="0" rtl="0">
              <a:spcBef>
                <a:spcPts val="0"/>
              </a:spcBef>
              <a:spcAft>
                <a:spcPts val="0"/>
              </a:spcAft>
              <a:buNone/>
            </a:pPr>
            <a:r>
              <a:rPr lang="en" sz="2400" u="sng">
                <a:solidFill>
                  <a:srgbClr val="FFFFFF"/>
                </a:solidFill>
                <a:hlinkClick r:id="rId5"/>
              </a:rPr>
              <a:t>https://www.youtube.com/watch?v=QSCbpcpjJl4</a:t>
            </a:r>
            <a:endParaRPr sz="2400">
              <a:solidFill>
                <a:srgbClr val="FFFFFF"/>
              </a:solidFill>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7DAFAF"/>
            </a:gs>
            <a:gs pos="100000">
              <a:srgbClr val="466363"/>
            </a:gs>
          </a:gsLst>
          <a:path path="circle">
            <a:fillToRect b="50%" l="50%" r="50%" t="50%"/>
          </a:path>
          <a:tileRect/>
        </a:gradFill>
      </p:bgPr>
    </p:bg>
    <p:spTree>
      <p:nvGrpSpPr>
        <p:cNvPr id="352" name="Shape 352"/>
        <p:cNvGrpSpPr/>
        <p:nvPr/>
      </p:nvGrpSpPr>
      <p:grpSpPr>
        <a:xfrm>
          <a:off x="0" y="0"/>
          <a:ext cx="0" cy="0"/>
          <a:chOff x="0" y="0"/>
          <a:chExt cx="0" cy="0"/>
        </a:xfrm>
      </p:grpSpPr>
      <p:sp>
        <p:nvSpPr>
          <p:cNvPr id="353" name="Shape 35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Special Thanks</a:t>
            </a:r>
            <a:endParaRPr/>
          </a:p>
        </p:txBody>
      </p:sp>
      <p:sp>
        <p:nvSpPr>
          <p:cNvPr id="354" name="Shape 35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Mrs.Cotten</a:t>
            </a:r>
            <a:endParaRPr/>
          </a:p>
          <a:p>
            <a:pPr indent="0" lvl="0" marL="0" rtl="0" algn="ctr">
              <a:spcBef>
                <a:spcPts val="1600"/>
              </a:spcBef>
              <a:spcAft>
                <a:spcPts val="0"/>
              </a:spcAft>
              <a:buNone/>
            </a:pPr>
            <a:r>
              <a:rPr lang="en"/>
              <a:t>Maya Fuller</a:t>
            </a:r>
            <a:endParaRPr/>
          </a:p>
          <a:p>
            <a:pPr indent="0" lvl="0" marL="0" rtl="0" algn="ctr">
              <a:spcBef>
                <a:spcPts val="1600"/>
              </a:spcBef>
              <a:spcAft>
                <a:spcPts val="0"/>
              </a:spcAft>
              <a:buNone/>
            </a:pPr>
            <a:r>
              <a:rPr lang="en"/>
              <a:t>Mia Stern</a:t>
            </a:r>
            <a:endParaRPr/>
          </a:p>
          <a:p>
            <a:pPr indent="0" lvl="0" marL="0" rtl="0" algn="ctr">
              <a:spcBef>
                <a:spcPts val="1600"/>
              </a:spcBef>
              <a:spcAft>
                <a:spcPts val="0"/>
              </a:spcAft>
              <a:buNone/>
            </a:pPr>
            <a:r>
              <a:rPr lang="en"/>
              <a:t>Lauren Hanley</a:t>
            </a:r>
            <a:endParaRPr/>
          </a:p>
          <a:p>
            <a:pPr indent="0" lvl="0" marL="0" rtl="0" algn="ctr">
              <a:spcBef>
                <a:spcPts val="1600"/>
              </a:spcBef>
              <a:spcAft>
                <a:spcPts val="0"/>
              </a:spcAft>
              <a:buNone/>
            </a:pPr>
            <a:r>
              <a:rPr lang="en"/>
              <a:t>And Last But Not Least</a:t>
            </a:r>
            <a:endParaRPr/>
          </a:p>
          <a:p>
            <a:pPr indent="0" lvl="0" marL="0" rtl="0" algn="ctr">
              <a:spcBef>
                <a:spcPts val="1600"/>
              </a:spcBef>
              <a:spcAft>
                <a:spcPts val="0"/>
              </a:spcAft>
              <a:buNone/>
            </a:pPr>
            <a:r>
              <a:t/>
            </a:r>
            <a:endParaRPr>
              <a:latin typeface="Pacifico"/>
              <a:ea typeface="Pacifico"/>
              <a:cs typeface="Pacifico"/>
              <a:sym typeface="Pacifico"/>
            </a:endParaRPr>
          </a:p>
          <a:p>
            <a:pPr indent="0" lvl="0" marL="0" algn="ctr">
              <a:spcBef>
                <a:spcPts val="1600"/>
              </a:spcBef>
              <a:spcAft>
                <a:spcPts val="1600"/>
              </a:spcAft>
              <a:buNone/>
            </a:pPr>
            <a:r>
              <a:t/>
            </a:r>
            <a:endParaRPr/>
          </a:p>
        </p:txBody>
      </p:sp>
      <p:pic>
        <p:nvPicPr>
          <p:cNvPr descr="Image result for thumbs up" id="355" name="Shape 355"/>
          <p:cNvPicPr preferRelativeResize="0"/>
          <p:nvPr/>
        </p:nvPicPr>
        <p:blipFill>
          <a:blip r:embed="rId3">
            <a:alphaModFix/>
          </a:blip>
          <a:stretch>
            <a:fillRect/>
          </a:stretch>
        </p:blipFill>
        <p:spPr>
          <a:xfrm>
            <a:off x="6395275" y="942013"/>
            <a:ext cx="1733550" cy="1733550"/>
          </a:xfrm>
          <a:prstGeom prst="rect">
            <a:avLst/>
          </a:prstGeom>
          <a:noFill/>
          <a:ln>
            <a:noFill/>
          </a:ln>
        </p:spPr>
      </p:pic>
      <p:pic>
        <p:nvPicPr>
          <p:cNvPr descr="Image result for thank you" id="356" name="Shape 356"/>
          <p:cNvPicPr preferRelativeResize="0"/>
          <p:nvPr/>
        </p:nvPicPr>
        <p:blipFill>
          <a:blip r:embed="rId4">
            <a:alphaModFix/>
          </a:blip>
          <a:stretch>
            <a:fillRect/>
          </a:stretch>
        </p:blipFill>
        <p:spPr>
          <a:xfrm>
            <a:off x="912525" y="767088"/>
            <a:ext cx="2619375" cy="1743075"/>
          </a:xfrm>
          <a:prstGeom prst="rect">
            <a:avLst/>
          </a:prstGeom>
          <a:noFill/>
          <a:ln>
            <a:noFill/>
          </a:ln>
        </p:spPr>
      </p:pic>
      <p:sp>
        <p:nvSpPr>
          <p:cNvPr id="357" name="Shape 357"/>
          <p:cNvSpPr txBox="1"/>
          <p:nvPr/>
        </p:nvSpPr>
        <p:spPr>
          <a:xfrm>
            <a:off x="2685550" y="4639000"/>
            <a:ext cx="6554400" cy="764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8" name="Shape 358"/>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 </a:t>
            </a:r>
            <a:endParaRPr/>
          </a:p>
        </p:txBody>
      </p:sp>
      <p:sp>
        <p:nvSpPr>
          <p:cNvPr id="359" name="Shape 359"/>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 </a:t>
            </a:r>
            <a:endParaRPr/>
          </a:p>
        </p:txBody>
      </p:sp>
      <p:sp>
        <p:nvSpPr>
          <p:cNvPr id="360" name="Shape 360"/>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 </a:t>
            </a:r>
            <a:endParaRPr/>
          </a:p>
        </p:txBody>
      </p:sp>
      <p:sp>
        <p:nvSpPr>
          <p:cNvPr id="361" name="Shape 361"/>
          <p:cNvSpPr txBox="1"/>
          <p:nvPr>
            <p:ph idx="1" type="body"/>
          </p:nvPr>
        </p:nvSpPr>
        <p:spPr>
          <a:xfrm>
            <a:off x="1563100" y="2097400"/>
            <a:ext cx="7030500" cy="254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0"/>
              </a:spcAft>
              <a:buNone/>
            </a:pPr>
            <a:r>
              <a:t/>
            </a:r>
            <a:endParaRPr/>
          </a:p>
          <a:p>
            <a:pPr indent="0" lvl="0" marL="0" rtl="0" algn="ctr">
              <a:spcBef>
                <a:spcPts val="1600"/>
              </a:spcBef>
              <a:spcAft>
                <a:spcPts val="0"/>
              </a:spcAft>
              <a:buNone/>
            </a:pPr>
            <a:r>
              <a:t/>
            </a:r>
            <a:endParaRPr>
              <a:latin typeface="Pacifico"/>
              <a:ea typeface="Pacifico"/>
              <a:cs typeface="Pacifico"/>
              <a:sym typeface="Pacifico"/>
            </a:endParaRPr>
          </a:p>
          <a:p>
            <a:pPr indent="0" lvl="0" marL="0" rtl="0" algn="ctr">
              <a:spcBef>
                <a:spcPts val="1600"/>
              </a:spcBef>
              <a:spcAft>
                <a:spcPts val="0"/>
              </a:spcAft>
              <a:buNone/>
            </a:pPr>
            <a:r>
              <a:t/>
            </a:r>
            <a:endParaRPr>
              <a:latin typeface="Pacifico"/>
              <a:ea typeface="Pacifico"/>
              <a:cs typeface="Pacifico"/>
              <a:sym typeface="Pacifico"/>
            </a:endParaRPr>
          </a:p>
          <a:p>
            <a:pPr indent="0" lvl="0" marL="0" rtl="0" algn="ctr">
              <a:spcBef>
                <a:spcPts val="1600"/>
              </a:spcBef>
              <a:spcAft>
                <a:spcPts val="0"/>
              </a:spcAft>
              <a:buNone/>
            </a:pPr>
            <a:r>
              <a:rPr lang="en">
                <a:latin typeface="Pacifico"/>
                <a:ea typeface="Pacifico"/>
                <a:cs typeface="Pacifico"/>
                <a:sym typeface="Pacifico"/>
              </a:rPr>
              <a:t>Alamo Drafthouse </a:t>
            </a:r>
            <a:endParaRPr>
              <a:latin typeface="Pacifico"/>
              <a:ea typeface="Pacifico"/>
              <a:cs typeface="Pacifico"/>
              <a:sym typeface="Pacifico"/>
            </a:endParaRPr>
          </a:p>
          <a:p>
            <a:pPr indent="0" lvl="0" marL="0" rtl="0" algn="l">
              <a:spcBef>
                <a:spcPts val="1600"/>
              </a:spcBef>
              <a:spcAft>
                <a:spcPts val="0"/>
              </a:spcAft>
              <a:buNone/>
            </a:pPr>
            <a:r>
              <a:t/>
            </a:r>
            <a:endParaRPr>
              <a:latin typeface="Pacifico"/>
              <a:ea typeface="Pacifico"/>
              <a:cs typeface="Pacifico"/>
              <a:sym typeface="Pacifico"/>
            </a:endParaRPr>
          </a:p>
          <a:p>
            <a:pPr indent="0" lvl="0" marL="0" rtl="0" algn="l">
              <a:spcBef>
                <a:spcPts val="1600"/>
              </a:spcBef>
              <a:spcAft>
                <a:spcPts val="0"/>
              </a:spcAft>
              <a:buNone/>
            </a:pPr>
            <a:r>
              <a:t/>
            </a:r>
            <a:endParaRPr>
              <a:latin typeface="Pacifico"/>
              <a:ea typeface="Pacifico"/>
              <a:cs typeface="Pacifico"/>
              <a:sym typeface="Pacifico"/>
            </a:endParaRPr>
          </a:p>
          <a:p>
            <a:pPr indent="0" lvl="0" marL="0" rtl="0" algn="ctr">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54"/>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1000"/>
                                        <p:tgtEl>
                                          <p:spTgt spid="353"/>
                                        </p:tgtEl>
                                        <p:attrNameLst>
                                          <p:attrName>ppt_w</p:attrName>
                                        </p:attrNameLst>
                                      </p:cBhvr>
                                      <p:tavLst>
                                        <p:tav fmla="" tm="0">
                                          <p:val>
                                            <p:strVal val="0"/>
                                          </p:val>
                                        </p:tav>
                                        <p:tav fmla="" tm="100000">
                                          <p:val>
                                            <p:strVal val="#ppt_w"/>
                                          </p:val>
                                        </p:tav>
                                      </p:tavLst>
                                    </p:anim>
                                    <p:anim calcmode="lin" valueType="num">
                                      <p:cBhvr additive="base">
                                        <p:cTn dur="1000"/>
                                        <p:tgtEl>
                                          <p:spTgt spid="35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1000"/>
                                        <p:tgtEl>
                                          <p:spTgt spid="356"/>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1000"/>
                                        <p:tgtEl>
                                          <p:spTgt spid="35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5" name="Shape 365"/>
        <p:cNvGrpSpPr/>
        <p:nvPr/>
      </p:nvGrpSpPr>
      <p:grpSpPr>
        <a:xfrm>
          <a:off x="0" y="0"/>
          <a:ext cx="0" cy="0"/>
          <a:chOff x="0" y="0"/>
          <a:chExt cx="0" cy="0"/>
        </a:xfrm>
      </p:grpSpPr>
      <p:sp>
        <p:nvSpPr>
          <p:cNvPr id="366" name="Shape 366"/>
          <p:cNvSpPr txBox="1"/>
          <p:nvPr>
            <p:ph type="title"/>
          </p:nvPr>
        </p:nvSpPr>
        <p:spPr>
          <a:xfrm>
            <a:off x="1529500" y="14396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t>
            </a:r>
            <a:r>
              <a:rPr lang="en" sz="6000">
                <a:solidFill>
                  <a:srgbClr val="654180"/>
                </a:solidFill>
              </a:rPr>
              <a:t>Thankyou!</a:t>
            </a:r>
            <a:endParaRPr sz="6000">
              <a:solidFill>
                <a:srgbClr val="654180"/>
              </a:solidFill>
            </a:endParaRPr>
          </a:p>
          <a:p>
            <a:pPr indent="0" lvl="0" marL="0">
              <a:spcBef>
                <a:spcPts val="0"/>
              </a:spcBef>
              <a:spcAft>
                <a:spcPts val="0"/>
              </a:spcAft>
              <a:buNone/>
            </a:pPr>
            <a:r>
              <a:rPr lang="en" sz="6000">
                <a:solidFill>
                  <a:srgbClr val="654180"/>
                </a:solidFill>
              </a:rPr>
              <a:t>For listening!</a:t>
            </a:r>
            <a:endParaRPr sz="6000">
              <a:solidFill>
                <a:srgbClr val="65418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1077D2"/>
            </a:gs>
            <a:gs pos="100000">
              <a:srgbClr val="093153"/>
            </a:gs>
          </a:gsLst>
          <a:path path="circle">
            <a:fillToRect b="50%" l="50%" r="50%" t="50%"/>
          </a:path>
          <a:tileRect/>
        </a:gradFill>
      </p:bgPr>
    </p:bg>
    <p:spTree>
      <p:nvGrpSpPr>
        <p:cNvPr id="283" name="Shape 283"/>
        <p:cNvGrpSpPr/>
        <p:nvPr/>
      </p:nvGrpSpPr>
      <p:grpSpPr>
        <a:xfrm>
          <a:off x="0" y="0"/>
          <a:ext cx="0" cy="0"/>
          <a:chOff x="0" y="0"/>
          <a:chExt cx="0" cy="0"/>
        </a:xfrm>
      </p:grpSpPr>
      <p:sp>
        <p:nvSpPr>
          <p:cNvPr id="284" name="Shape 284"/>
          <p:cNvSpPr txBox="1"/>
          <p:nvPr>
            <p:ph type="title"/>
          </p:nvPr>
        </p:nvSpPr>
        <p:spPr>
          <a:xfrm>
            <a:off x="828675" y="444175"/>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3F3F3"/>
                </a:solidFill>
              </a:rPr>
              <a:t>Who are we?</a:t>
            </a:r>
            <a:endParaRPr>
              <a:solidFill>
                <a:srgbClr val="F3F3F3"/>
              </a:solidFill>
            </a:endParaRPr>
          </a:p>
        </p:txBody>
      </p:sp>
      <p:sp>
        <p:nvSpPr>
          <p:cNvPr id="285" name="Shape 285"/>
          <p:cNvSpPr txBox="1"/>
          <p:nvPr>
            <p:ph idx="1" type="body"/>
          </p:nvPr>
        </p:nvSpPr>
        <p:spPr>
          <a:xfrm>
            <a:off x="116775" y="1300950"/>
            <a:ext cx="3648900" cy="2541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solidFill>
                  <a:srgbClr val="FFFFFF"/>
                </a:solidFill>
              </a:rPr>
              <a:t>We are 5th graders who go to Hill Elementary School. Our awesome Science teacher, Mrs. </a:t>
            </a:r>
            <a:r>
              <a:rPr lang="en" sz="1800">
                <a:solidFill>
                  <a:srgbClr val="FFFFFF"/>
                </a:solidFill>
              </a:rPr>
              <a:t>Cotten,</a:t>
            </a:r>
            <a:r>
              <a:rPr lang="en" sz="1800">
                <a:solidFill>
                  <a:srgbClr val="FFFFFF"/>
                </a:solidFill>
              </a:rPr>
              <a:t> told us about plastic straws and what they are doing to our environment and now we want to help solve this problem! </a:t>
            </a:r>
            <a:endParaRPr sz="1800">
              <a:solidFill>
                <a:srgbClr val="FFFFFF"/>
              </a:solidFill>
            </a:endParaRPr>
          </a:p>
          <a:p>
            <a:pPr indent="0" lvl="0" marL="0">
              <a:spcBef>
                <a:spcPts val="1600"/>
              </a:spcBef>
              <a:spcAft>
                <a:spcPts val="1600"/>
              </a:spcAft>
              <a:buNone/>
            </a:pPr>
            <a:r>
              <a:rPr lang="en" sz="1800">
                <a:solidFill>
                  <a:srgbClr val="FFFFFF"/>
                </a:solidFill>
              </a:rPr>
              <a:t>We want to share with you WHY plastic straws are bad and HOW we you can help.</a:t>
            </a:r>
            <a:endParaRPr sz="1800">
              <a:solidFill>
                <a:srgbClr val="FFFFFF"/>
              </a:solidFill>
            </a:endParaRPr>
          </a:p>
        </p:txBody>
      </p:sp>
      <p:pic>
        <p:nvPicPr>
          <p:cNvPr id="286" name="Shape 286"/>
          <p:cNvPicPr preferRelativeResize="0"/>
          <p:nvPr/>
        </p:nvPicPr>
        <p:blipFill rotWithShape="1">
          <a:blip r:embed="rId3">
            <a:alphaModFix/>
          </a:blip>
          <a:srcRect b="-62488" l="-105502" r="-7762" t="-28606"/>
          <a:stretch/>
        </p:blipFill>
        <p:spPr>
          <a:xfrm>
            <a:off x="-921075" y="-861875"/>
            <a:ext cx="10065075" cy="8612150"/>
          </a:xfrm>
          <a:prstGeom prst="rect">
            <a:avLst/>
          </a:prstGeom>
          <a:noFill/>
          <a:ln>
            <a:noFill/>
          </a:ln>
        </p:spPr>
      </p:pic>
    </p:spTree>
  </p:cSld>
  <p:clrMapOvr>
    <a:masterClrMapping/>
  </p:clrMapOvr>
  <mc:AlternateContent>
    <mc:Choice Requires="p14">
      <p:transition spd="slow" p14:dur="25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800"/>
                                        <p:tgtEl>
                                          <p:spTgt spid="28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BD4EB"/>
            </a:gs>
            <a:gs pos="100000">
              <a:srgbClr val="9180BB"/>
            </a:gs>
          </a:gsLst>
          <a:path path="circle">
            <a:fillToRect b="50%" l="50%" r="50%" t="50%"/>
          </a:path>
          <a:tileRect/>
        </a:gradFill>
      </p:bgPr>
    </p:bg>
    <p:spTree>
      <p:nvGrpSpPr>
        <p:cNvPr id="290" name="Shape 290"/>
        <p:cNvGrpSpPr/>
        <p:nvPr/>
      </p:nvGrpSpPr>
      <p:grpSpPr>
        <a:xfrm>
          <a:off x="0" y="0"/>
          <a:ext cx="0" cy="0"/>
          <a:chOff x="0" y="0"/>
          <a:chExt cx="0" cy="0"/>
        </a:xfrm>
      </p:grpSpPr>
      <p:sp>
        <p:nvSpPr>
          <p:cNvPr id="291" name="Shape 291"/>
          <p:cNvSpPr txBox="1"/>
          <p:nvPr/>
        </p:nvSpPr>
        <p:spPr>
          <a:xfrm>
            <a:off x="2502450" y="126375"/>
            <a:ext cx="4139100" cy="86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t>Brochure Ladies</a:t>
            </a:r>
            <a:endParaRPr sz="3000"/>
          </a:p>
          <a:p>
            <a:pPr indent="0" lvl="0" marL="0">
              <a:spcBef>
                <a:spcPts val="0"/>
              </a:spcBef>
              <a:spcAft>
                <a:spcPts val="0"/>
              </a:spcAft>
              <a:buNone/>
            </a:pPr>
            <a:r>
              <a:rPr lang="en" sz="3000"/>
              <a:t> </a:t>
            </a:r>
            <a:endParaRPr sz="3000"/>
          </a:p>
        </p:txBody>
      </p:sp>
      <p:sp>
        <p:nvSpPr>
          <p:cNvPr id="292" name="Shape 292"/>
          <p:cNvSpPr txBox="1"/>
          <p:nvPr/>
        </p:nvSpPr>
        <p:spPr>
          <a:xfrm>
            <a:off x="214375" y="1495138"/>
            <a:ext cx="4005600" cy="2810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t>These are the creators of the brochure we passed out to you. The brochures include more facts and details that can help you understand the problem in more detail.</a:t>
            </a:r>
            <a:endParaRPr sz="2400"/>
          </a:p>
        </p:txBody>
      </p:sp>
      <p:sp>
        <p:nvSpPr>
          <p:cNvPr id="293" name="Shape 293"/>
          <p:cNvSpPr/>
          <p:nvPr/>
        </p:nvSpPr>
        <p:spPr>
          <a:xfrm flipH="1" rot="10800000">
            <a:off x="9022650" y="4802608"/>
            <a:ext cx="121350" cy="91000"/>
          </a:xfrm>
          <a:prstGeom prst="rect">
            <a:avLst/>
          </a:prstGeom>
          <a:noFill/>
          <a:ln>
            <a:noFill/>
          </a:ln>
        </p:spPr>
      </p:sp>
      <p:pic>
        <p:nvPicPr>
          <p:cNvPr id="294" name="Shape 294"/>
          <p:cNvPicPr preferRelativeResize="0"/>
          <p:nvPr/>
        </p:nvPicPr>
        <p:blipFill>
          <a:blip r:embed="rId3">
            <a:alphaModFix/>
          </a:blip>
          <a:stretch>
            <a:fillRect/>
          </a:stretch>
        </p:blipFill>
        <p:spPr>
          <a:xfrm>
            <a:off x="4597075" y="756375"/>
            <a:ext cx="4425575" cy="4288225"/>
          </a:xfrm>
          <a:prstGeom prst="rect">
            <a:avLst/>
          </a:prstGeom>
          <a:noFill/>
          <a:ln>
            <a:noFill/>
          </a:ln>
        </p:spPr>
      </p:pic>
      <p:sp>
        <p:nvSpPr>
          <p:cNvPr id="295" name="Shape 295"/>
          <p:cNvSpPr txBox="1"/>
          <p:nvPr/>
        </p:nvSpPr>
        <p:spPr>
          <a:xfrm>
            <a:off x="2114425" y="3516100"/>
            <a:ext cx="1662900" cy="54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29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636BF"/>
            </a:gs>
            <a:gs pos="100000">
              <a:srgbClr val="1D1D55"/>
            </a:gs>
          </a:gsLst>
          <a:path path="circle">
            <a:fillToRect b="50%" l="50%" r="50%" t="50%"/>
          </a:path>
          <a:tileRect/>
        </a:gradFill>
      </p:bgPr>
    </p:bg>
    <p:spTree>
      <p:nvGrpSpPr>
        <p:cNvPr id="299" name="Shape 299"/>
        <p:cNvGrpSpPr/>
        <p:nvPr/>
      </p:nvGrpSpPr>
      <p:grpSpPr>
        <a:xfrm>
          <a:off x="0" y="0"/>
          <a:ext cx="0" cy="0"/>
          <a:chOff x="0" y="0"/>
          <a:chExt cx="0" cy="0"/>
        </a:xfrm>
      </p:grpSpPr>
      <p:sp>
        <p:nvSpPr>
          <p:cNvPr id="300" name="Shape 300"/>
          <p:cNvSpPr txBox="1"/>
          <p:nvPr>
            <p:ph type="title"/>
          </p:nvPr>
        </p:nvSpPr>
        <p:spPr>
          <a:xfrm>
            <a:off x="0" y="417225"/>
            <a:ext cx="9144000" cy="9993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What is our </a:t>
            </a:r>
            <a:r>
              <a:rPr lang="en">
                <a:solidFill>
                  <a:srgbClr val="FFFFFF"/>
                </a:solidFill>
              </a:rPr>
              <a:t>campaign</a:t>
            </a:r>
            <a:r>
              <a:rPr lang="en">
                <a:solidFill>
                  <a:srgbClr val="FFFFFF"/>
                </a:solidFill>
              </a:rPr>
              <a:t> about?</a:t>
            </a:r>
            <a:endParaRPr>
              <a:solidFill>
                <a:srgbClr val="FFFFFF"/>
              </a:solidFill>
            </a:endParaRPr>
          </a:p>
        </p:txBody>
      </p:sp>
      <p:sp>
        <p:nvSpPr>
          <p:cNvPr id="301" name="Shape 301"/>
          <p:cNvSpPr txBox="1"/>
          <p:nvPr>
            <p:ph idx="1" type="body"/>
          </p:nvPr>
        </p:nvSpPr>
        <p:spPr>
          <a:xfrm>
            <a:off x="1056750" y="1165750"/>
            <a:ext cx="7030500" cy="3542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solidFill>
                  <a:srgbClr val="FFFFFF"/>
                </a:solidFill>
              </a:rPr>
              <a:t>We have all, most likely, used plastic straws before. You might think they can’t be </a:t>
            </a:r>
            <a:r>
              <a:rPr i="1" lang="en" sz="2400">
                <a:solidFill>
                  <a:srgbClr val="FFFFFF"/>
                </a:solidFill>
              </a:rPr>
              <a:t>that </a:t>
            </a:r>
            <a:r>
              <a:rPr lang="en" sz="2400">
                <a:solidFill>
                  <a:srgbClr val="FFFFFF"/>
                </a:solidFill>
              </a:rPr>
              <a:t>bad. Well you’re wrong. They are horrible because they are hurting our planet! </a:t>
            </a:r>
            <a:endParaRPr sz="2400">
              <a:solidFill>
                <a:srgbClr val="FFFFFF"/>
              </a:solidFill>
            </a:endParaRPr>
          </a:p>
          <a:p>
            <a:pPr indent="0" lvl="0" marL="0">
              <a:spcBef>
                <a:spcPts val="1600"/>
              </a:spcBef>
              <a:spcAft>
                <a:spcPts val="1600"/>
              </a:spcAft>
              <a:buNone/>
            </a:pPr>
            <a:r>
              <a:rPr lang="en" sz="2400">
                <a:solidFill>
                  <a:srgbClr val="FFFFFF"/>
                </a:solidFill>
              </a:rPr>
              <a:t>So what is our goal? We want to stop the usage of plastic straws. Would you join us and stop using plastic straws and try some alternative solutions?</a:t>
            </a:r>
            <a:endParaRPr sz="2400">
              <a:solidFill>
                <a:srgbClr val="FFFFFF"/>
              </a:solidFill>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0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51AB2A"/>
            </a:gs>
            <a:gs pos="100000">
              <a:srgbClr val="203E13"/>
            </a:gs>
          </a:gsLst>
          <a:path path="circle">
            <a:fillToRect b="50%" l="50%" r="50%" t="50%"/>
          </a:path>
          <a:tileRect/>
        </a:gradFill>
      </p:bgPr>
    </p:bg>
    <p:spTree>
      <p:nvGrpSpPr>
        <p:cNvPr id="305" name="Shape 305"/>
        <p:cNvGrpSpPr/>
        <p:nvPr/>
      </p:nvGrpSpPr>
      <p:grpSpPr>
        <a:xfrm>
          <a:off x="0" y="0"/>
          <a:ext cx="0" cy="0"/>
          <a:chOff x="0" y="0"/>
          <a:chExt cx="0" cy="0"/>
        </a:xfrm>
      </p:grpSpPr>
      <p:sp>
        <p:nvSpPr>
          <p:cNvPr id="306" name="Shape 306"/>
          <p:cNvSpPr txBox="1"/>
          <p:nvPr>
            <p:ph type="title"/>
          </p:nvPr>
        </p:nvSpPr>
        <p:spPr>
          <a:xfrm>
            <a:off x="667500" y="384275"/>
            <a:ext cx="8303100" cy="1173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solidFill>
                  <a:srgbClr val="FFFFFF"/>
                </a:solidFill>
              </a:rPr>
              <a:t>What are Plastic straws made of?</a:t>
            </a:r>
            <a:endParaRPr sz="3600">
              <a:solidFill>
                <a:srgbClr val="FFFFFF"/>
              </a:solidFill>
            </a:endParaRPr>
          </a:p>
        </p:txBody>
      </p:sp>
      <p:sp>
        <p:nvSpPr>
          <p:cNvPr id="307" name="Shape 307"/>
          <p:cNvSpPr txBox="1"/>
          <p:nvPr>
            <p:ph idx="1" type="body"/>
          </p:nvPr>
        </p:nvSpPr>
        <p:spPr>
          <a:xfrm>
            <a:off x="199275" y="1165225"/>
            <a:ext cx="5850900" cy="2541600"/>
          </a:xfrm>
          <a:prstGeom prst="rect">
            <a:avLst/>
          </a:prstGeom>
          <a:noFill/>
          <a:effectLst>
            <a:reflection blurRad="0" dir="5400000" dist="952500" endA="0" fadeDir="5400012" kx="0" rotWithShape="0" algn="bl" stA="0" stPos="0" sy="-100000" ky="0"/>
          </a:effectLst>
        </p:spPr>
        <p:txBody>
          <a:bodyPr anchorCtr="0" anchor="t" bIns="91425" lIns="91425" spcFirstLastPara="1" rIns="91425" wrap="square" tIns="91425">
            <a:noAutofit/>
          </a:bodyPr>
          <a:lstStyle/>
          <a:p>
            <a:pPr indent="0" lvl="0" marL="0">
              <a:spcBef>
                <a:spcPts val="0"/>
              </a:spcBef>
              <a:spcAft>
                <a:spcPts val="1600"/>
              </a:spcAft>
              <a:buNone/>
            </a:pPr>
            <a:r>
              <a:rPr lang="en" sz="2400">
                <a:solidFill>
                  <a:srgbClr val="FFFFFF"/>
                </a:solidFill>
                <a:latin typeface="Roboto"/>
                <a:ea typeface="Roboto"/>
                <a:cs typeface="Roboto"/>
                <a:sym typeface="Roboto"/>
              </a:rPr>
              <a:t>Historically, </a:t>
            </a:r>
            <a:r>
              <a:rPr b="1" lang="en" sz="2400">
                <a:solidFill>
                  <a:srgbClr val="FFFFFF"/>
                </a:solidFill>
                <a:latin typeface="Roboto"/>
                <a:ea typeface="Roboto"/>
                <a:cs typeface="Roboto"/>
                <a:sym typeface="Roboto"/>
              </a:rPr>
              <a:t>straws</a:t>
            </a:r>
            <a:r>
              <a:rPr lang="en" sz="2400">
                <a:solidFill>
                  <a:srgbClr val="FFFFFF"/>
                </a:solidFill>
                <a:latin typeface="Roboto"/>
                <a:ea typeface="Roboto"/>
                <a:cs typeface="Roboto"/>
                <a:sym typeface="Roboto"/>
              </a:rPr>
              <a:t> have been </a:t>
            </a:r>
            <a:r>
              <a:rPr b="1" lang="en" sz="2400">
                <a:solidFill>
                  <a:srgbClr val="FFFFFF"/>
                </a:solidFill>
                <a:latin typeface="Roboto"/>
                <a:ea typeface="Roboto"/>
                <a:cs typeface="Roboto"/>
                <a:sym typeface="Roboto"/>
              </a:rPr>
              <a:t>made</a:t>
            </a:r>
            <a:r>
              <a:rPr lang="en" sz="2400">
                <a:solidFill>
                  <a:srgbClr val="FFFFFF"/>
                </a:solidFill>
                <a:latin typeface="Roboto"/>
                <a:ea typeface="Roboto"/>
                <a:cs typeface="Roboto"/>
                <a:sym typeface="Roboto"/>
              </a:rPr>
              <a:t> from paper but today polypropylene plastic is the material use most. Polypropylene is a resin </a:t>
            </a:r>
            <a:r>
              <a:rPr b="1" lang="en" sz="2400">
                <a:solidFill>
                  <a:srgbClr val="FFFFFF"/>
                </a:solidFill>
                <a:latin typeface="Roboto"/>
                <a:ea typeface="Roboto"/>
                <a:cs typeface="Roboto"/>
                <a:sym typeface="Roboto"/>
              </a:rPr>
              <a:t>made</a:t>
            </a:r>
            <a:r>
              <a:rPr lang="en" sz="2400">
                <a:solidFill>
                  <a:srgbClr val="FFFFFF"/>
                </a:solidFill>
                <a:latin typeface="Roboto"/>
                <a:ea typeface="Roboto"/>
                <a:cs typeface="Roboto"/>
                <a:sym typeface="Roboto"/>
              </a:rPr>
              <a:t> by stringing together molecules of a propylene gas. This means that plastic straws take a very long time to decompose. </a:t>
            </a:r>
            <a:endParaRPr sz="2400">
              <a:solidFill>
                <a:srgbClr val="FFFFFF"/>
              </a:solidFill>
            </a:endParaRPr>
          </a:p>
        </p:txBody>
      </p:sp>
      <p:pic>
        <p:nvPicPr>
          <p:cNvPr descr="Image result for polypropylene" id="308" name="Shape 308"/>
          <p:cNvPicPr preferRelativeResize="0"/>
          <p:nvPr/>
        </p:nvPicPr>
        <p:blipFill>
          <a:blip r:embed="rId3">
            <a:alphaModFix/>
          </a:blip>
          <a:stretch>
            <a:fillRect/>
          </a:stretch>
        </p:blipFill>
        <p:spPr>
          <a:xfrm>
            <a:off x="6313950" y="1827225"/>
            <a:ext cx="2819400" cy="1879600"/>
          </a:xfrm>
          <a:prstGeom prst="rect">
            <a:avLst/>
          </a:prstGeom>
          <a:noFill/>
          <a:ln cap="flat" cmpd="sng" w="9525">
            <a:solidFill>
              <a:srgbClr val="1C4587"/>
            </a:solidFill>
            <a:prstDash val="solid"/>
            <a:round/>
            <a:headEnd len="sm" w="sm" type="none"/>
            <a:tailEnd len="sm" w="sm" type="none"/>
          </a:ln>
          <a:effectLst>
            <a:outerShdw blurRad="1428750" rotWithShape="0" algn="bl" dir="21540000" dist="952500">
              <a:srgbClr val="000000">
                <a:alpha val="0"/>
              </a:srgbClr>
            </a:outerShdw>
            <a:reflection blurRad="0" dir="5400000" dist="38100" endA="0" endPos="30000" fadeDir="5400012" kx="0" rotWithShape="0" algn="bl" stPos="0" sy="-100000" ky="0"/>
          </a:effectLst>
        </p:spPr>
      </p:pic>
      <p:sp>
        <p:nvSpPr>
          <p:cNvPr id="309" name="Shape 309"/>
          <p:cNvSpPr/>
          <p:nvPr/>
        </p:nvSpPr>
        <p:spPr>
          <a:xfrm>
            <a:off x="3582250" y="3678025"/>
            <a:ext cx="9600" cy="28800"/>
          </a:xfrm>
          <a:prstGeom prst="notchedRightArrow">
            <a:avLst>
              <a:gd fmla="val 50000" name="adj1"/>
              <a:gd fmla="val 50000" name="adj2"/>
            </a:avLst>
          </a:prstGeom>
          <a:solidFill>
            <a:schemeClr val="lt2"/>
          </a:solidFill>
          <a:ln cap="flat" cmpd="sng" w="9525">
            <a:solidFill>
              <a:srgbClr val="1C4587"/>
            </a:solidFill>
            <a:prstDash val="solid"/>
            <a:round/>
            <a:headEnd len="sm" w="sm" type="none"/>
            <a:tailEnd len="sm" w="sm" type="none"/>
          </a:ln>
          <a:effectLst>
            <a:outerShdw blurRad="1428750" rotWithShape="0" algn="bl" dir="21540000" dist="952500">
              <a:srgbClr val="000000">
                <a:alpha val="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 name="Shape 310"/>
          <p:cNvSpPr/>
          <p:nvPr/>
        </p:nvSpPr>
        <p:spPr>
          <a:xfrm>
            <a:off x="3582250" y="3940000"/>
            <a:ext cx="2356200" cy="948300"/>
          </a:xfrm>
          <a:prstGeom prst="notch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B0000"/>
            </a:gs>
            <a:gs pos="100000">
              <a:srgbClr val="540303"/>
            </a:gs>
          </a:gsLst>
          <a:path path="circle">
            <a:fillToRect b="50%" l="50%" r="50%" t="50%"/>
          </a:path>
          <a:tileRect/>
        </a:gradFill>
      </p:bgPr>
    </p:bg>
    <p:spTree>
      <p:nvGrpSpPr>
        <p:cNvPr id="314" name="Shape 314"/>
        <p:cNvGrpSpPr/>
        <p:nvPr/>
      </p:nvGrpSpPr>
      <p:grpSpPr>
        <a:xfrm>
          <a:off x="0" y="0"/>
          <a:ext cx="0" cy="0"/>
          <a:chOff x="0" y="0"/>
          <a:chExt cx="0" cy="0"/>
        </a:xfrm>
      </p:grpSpPr>
      <p:sp>
        <p:nvSpPr>
          <p:cNvPr id="315" name="Shape 315"/>
          <p:cNvSpPr txBox="1"/>
          <p:nvPr>
            <p:ph type="title"/>
          </p:nvPr>
        </p:nvSpPr>
        <p:spPr>
          <a:xfrm>
            <a:off x="1551100" y="202950"/>
            <a:ext cx="6642300" cy="9993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 Why are plastic straws bad? </a:t>
            </a:r>
            <a:endParaRPr>
              <a:solidFill>
                <a:srgbClr val="FFFFFF"/>
              </a:solidFill>
            </a:endParaRPr>
          </a:p>
          <a:p>
            <a:pPr indent="0" lvl="0" marL="0" rtl="0" algn="ctr">
              <a:spcBef>
                <a:spcPts val="0"/>
              </a:spcBef>
              <a:spcAft>
                <a:spcPts val="0"/>
              </a:spcAft>
              <a:buNone/>
            </a:pPr>
            <a:r>
              <a:rPr lang="en">
                <a:solidFill>
                  <a:srgbClr val="FFFFFF"/>
                </a:solidFill>
              </a:rPr>
              <a:t>LAND</a:t>
            </a:r>
            <a:endParaRPr>
              <a:solidFill>
                <a:srgbClr val="FFFFFF"/>
              </a:solidFill>
            </a:endParaRPr>
          </a:p>
        </p:txBody>
      </p:sp>
      <p:sp>
        <p:nvSpPr>
          <p:cNvPr id="316" name="Shape 316"/>
          <p:cNvSpPr txBox="1"/>
          <p:nvPr/>
        </p:nvSpPr>
        <p:spPr>
          <a:xfrm>
            <a:off x="379200" y="1118075"/>
            <a:ext cx="8044800" cy="4089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2400">
              <a:solidFill>
                <a:srgbClr val="F3F3F3"/>
              </a:solidFill>
            </a:endParaRPr>
          </a:p>
          <a:p>
            <a:pPr indent="0" lvl="0" marL="0" rtl="0">
              <a:lnSpc>
                <a:spcPct val="115000"/>
              </a:lnSpc>
              <a:spcBef>
                <a:spcPts val="0"/>
              </a:spcBef>
              <a:spcAft>
                <a:spcPts val="1600"/>
              </a:spcAft>
              <a:buNone/>
            </a:pPr>
            <a:r>
              <a:rPr lang="en" sz="2200">
                <a:solidFill>
                  <a:schemeClr val="lt1"/>
                </a:solidFill>
                <a:latin typeface="Nunito"/>
                <a:ea typeface="Nunito"/>
                <a:cs typeface="Nunito"/>
                <a:sym typeface="Nunito"/>
              </a:rPr>
              <a:t>Plastic Straws HURT LAND: Plastic straws take 200 years decompose.  When they make it to landfills, they take so long to decompose, that they take up space in landfills and stay there for a long time. Also, if an animal eats plastic straws, even when the animal dies, the plastic still stays on the earth for more than 200 years! Crazy, right? </a:t>
            </a:r>
            <a:endParaRPr sz="2400">
              <a:solidFill>
                <a:srgbClr val="F3F3F3"/>
              </a:solidFill>
            </a:endParaRPr>
          </a:p>
        </p:txBody>
      </p:sp>
      <p:sp>
        <p:nvSpPr>
          <p:cNvPr id="317" name="Shape 317"/>
          <p:cNvSpPr txBox="1"/>
          <p:nvPr/>
        </p:nvSpPr>
        <p:spPr>
          <a:xfrm>
            <a:off x="4119350" y="5207975"/>
            <a:ext cx="136500" cy="705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sz="9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A86E8"/>
        </a:solidFill>
      </p:bgPr>
    </p:bg>
    <p:spTree>
      <p:nvGrpSpPr>
        <p:cNvPr id="321" name="Shape 321"/>
        <p:cNvGrpSpPr/>
        <p:nvPr/>
      </p:nvGrpSpPr>
      <p:grpSpPr>
        <a:xfrm>
          <a:off x="0" y="0"/>
          <a:ext cx="0" cy="0"/>
          <a:chOff x="0" y="0"/>
          <a:chExt cx="0" cy="0"/>
        </a:xfrm>
      </p:grpSpPr>
      <p:sp>
        <p:nvSpPr>
          <p:cNvPr id="322" name="Shape 322"/>
          <p:cNvSpPr txBox="1"/>
          <p:nvPr>
            <p:ph type="title"/>
          </p:nvPr>
        </p:nvSpPr>
        <p:spPr>
          <a:xfrm>
            <a:off x="245550" y="115400"/>
            <a:ext cx="86529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3F3F3"/>
                </a:solidFill>
              </a:rPr>
              <a:t>Why Are Plastic Straws Bad? </a:t>
            </a:r>
            <a:endParaRPr>
              <a:solidFill>
                <a:srgbClr val="F3F3F3"/>
              </a:solidFill>
            </a:endParaRPr>
          </a:p>
          <a:p>
            <a:pPr indent="0" lvl="0" marL="0" rtl="0" algn="ctr">
              <a:spcBef>
                <a:spcPts val="0"/>
              </a:spcBef>
              <a:spcAft>
                <a:spcPts val="0"/>
              </a:spcAft>
              <a:buNone/>
            </a:pPr>
            <a:r>
              <a:rPr lang="en">
                <a:solidFill>
                  <a:srgbClr val="F3F3F3"/>
                </a:solidFill>
              </a:rPr>
              <a:t>AIR </a:t>
            </a:r>
            <a:endParaRPr>
              <a:solidFill>
                <a:srgbClr val="F3F3F3"/>
              </a:solidFill>
            </a:endParaRPr>
          </a:p>
        </p:txBody>
      </p:sp>
      <p:sp>
        <p:nvSpPr>
          <p:cNvPr id="323" name="Shape 323"/>
          <p:cNvSpPr txBox="1"/>
          <p:nvPr>
            <p:ph idx="1" type="body"/>
          </p:nvPr>
        </p:nvSpPr>
        <p:spPr>
          <a:xfrm>
            <a:off x="346250" y="1361475"/>
            <a:ext cx="8193600" cy="41709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2400">
                <a:solidFill>
                  <a:srgbClr val="F3F3F3"/>
                </a:solidFill>
                <a:latin typeface="Arial"/>
                <a:ea typeface="Arial"/>
                <a:cs typeface="Arial"/>
                <a:sym typeface="Arial"/>
              </a:rPr>
              <a:t>When straws are made, we use fossil fuels to make them.  When we burn fossil fuels, this releases CO2 in the air which contributes to climate change.  Also, when plastic </a:t>
            </a:r>
            <a:r>
              <a:rPr lang="en" sz="2400">
                <a:solidFill>
                  <a:srgbClr val="F3F3F3"/>
                </a:solidFill>
                <a:latin typeface="Arial"/>
                <a:ea typeface="Arial"/>
                <a:cs typeface="Arial"/>
                <a:sym typeface="Arial"/>
              </a:rPr>
              <a:t>straws finally do decompose, they will release methane, another greenhouse gas, which will further warm our planet. Plastic straws also have BPA in them, which may be harmful for humans. </a:t>
            </a:r>
            <a:endParaRPr sz="2400">
              <a:solidFill>
                <a:srgbClr val="F3F3F3"/>
              </a:solidFill>
              <a:latin typeface="Arial"/>
              <a:ea typeface="Arial"/>
              <a:cs typeface="Arial"/>
              <a:sym typeface="Arial"/>
            </a:endParaRPr>
          </a:p>
          <a:p>
            <a:pPr indent="0" lvl="0" marL="0" rtl="0">
              <a:lnSpc>
                <a:spcPct val="100000"/>
              </a:lnSpc>
              <a:spcBef>
                <a:spcPts val="0"/>
              </a:spcBef>
              <a:spcAft>
                <a:spcPts val="0"/>
              </a:spcAft>
              <a:buNone/>
            </a:pPr>
            <a:r>
              <a:t/>
            </a:r>
            <a:endParaRPr sz="2200">
              <a:solidFill>
                <a:srgbClr val="FFFFFF"/>
              </a:solidFil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00FF"/>
        </a:solidFill>
      </p:bgPr>
    </p:bg>
    <p:spTree>
      <p:nvGrpSpPr>
        <p:cNvPr id="327" name="Shape 327"/>
        <p:cNvGrpSpPr/>
        <p:nvPr/>
      </p:nvGrpSpPr>
      <p:grpSpPr>
        <a:xfrm>
          <a:off x="0" y="0"/>
          <a:ext cx="0" cy="0"/>
          <a:chOff x="0" y="0"/>
          <a:chExt cx="0" cy="0"/>
        </a:xfrm>
      </p:grpSpPr>
      <p:sp>
        <p:nvSpPr>
          <p:cNvPr id="328" name="Shape 328"/>
          <p:cNvSpPr txBox="1"/>
          <p:nvPr>
            <p:ph type="title"/>
          </p:nvPr>
        </p:nvSpPr>
        <p:spPr>
          <a:xfrm>
            <a:off x="245550" y="115400"/>
            <a:ext cx="86529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3F3F3"/>
                </a:solidFill>
              </a:rPr>
              <a:t>Why Are Plastic Straws Bad? </a:t>
            </a:r>
            <a:endParaRPr>
              <a:solidFill>
                <a:srgbClr val="F3F3F3"/>
              </a:solidFill>
            </a:endParaRPr>
          </a:p>
          <a:p>
            <a:pPr indent="0" lvl="0" marL="0" algn="ctr">
              <a:spcBef>
                <a:spcPts val="0"/>
              </a:spcBef>
              <a:spcAft>
                <a:spcPts val="0"/>
              </a:spcAft>
              <a:buNone/>
            </a:pPr>
            <a:r>
              <a:rPr lang="en">
                <a:solidFill>
                  <a:srgbClr val="F3F3F3"/>
                </a:solidFill>
              </a:rPr>
              <a:t>SEA</a:t>
            </a:r>
            <a:endParaRPr>
              <a:solidFill>
                <a:srgbClr val="F3F3F3"/>
              </a:solidFill>
            </a:endParaRPr>
          </a:p>
        </p:txBody>
      </p:sp>
      <p:sp>
        <p:nvSpPr>
          <p:cNvPr id="329" name="Shape 329"/>
          <p:cNvSpPr txBox="1"/>
          <p:nvPr>
            <p:ph idx="1" type="body"/>
          </p:nvPr>
        </p:nvSpPr>
        <p:spPr>
          <a:xfrm>
            <a:off x="82500" y="1048750"/>
            <a:ext cx="6808800" cy="3989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solidFill>
                  <a:srgbClr val="FFFFFF"/>
                </a:solidFill>
              </a:rPr>
              <a:t>Plastic Straws HURT ANIMALS: </a:t>
            </a:r>
            <a:r>
              <a:rPr lang="en" sz="1800">
                <a:solidFill>
                  <a:srgbClr val="FFFFFF"/>
                </a:solidFill>
              </a:rPr>
              <a:t>About 100,000  animals die from plastic!</a:t>
            </a:r>
            <a:endParaRPr sz="1800">
              <a:solidFill>
                <a:srgbClr val="FFFFFF"/>
              </a:solidFill>
            </a:endParaRPr>
          </a:p>
          <a:p>
            <a:pPr indent="0" lvl="0" marL="0" rtl="0">
              <a:lnSpc>
                <a:spcPct val="100000"/>
              </a:lnSpc>
              <a:spcBef>
                <a:spcPts val="1600"/>
              </a:spcBef>
              <a:spcAft>
                <a:spcPts val="0"/>
              </a:spcAft>
              <a:buNone/>
            </a:pPr>
            <a:r>
              <a:rPr lang="en" sz="1800">
                <a:solidFill>
                  <a:srgbClr val="F3F3F3"/>
                </a:solidFill>
                <a:latin typeface="Arial"/>
                <a:ea typeface="Arial"/>
                <a:cs typeface="Arial"/>
                <a:sym typeface="Arial"/>
              </a:rPr>
              <a:t>Plastic s</a:t>
            </a:r>
            <a:r>
              <a:rPr lang="en" sz="1800">
                <a:solidFill>
                  <a:srgbClr val="F3F3F3"/>
                </a:solidFill>
                <a:latin typeface="Arial"/>
                <a:ea typeface="Arial"/>
                <a:cs typeface="Arial"/>
                <a:sym typeface="Arial"/>
              </a:rPr>
              <a:t>traws can hurt sea life pretty badly. For one thing, animals in the ocean often mistake plastic straws as food and then eat them! Then they have bellies full of plastic. This will either kill them, or just stay there, not decompose, and then we may even eat them, and that could make us sick! </a:t>
            </a:r>
            <a:endParaRPr sz="1800">
              <a:solidFill>
                <a:srgbClr val="F3F3F3"/>
              </a:solidFill>
              <a:latin typeface="Arial"/>
              <a:ea typeface="Arial"/>
              <a:cs typeface="Arial"/>
              <a:sym typeface="Arial"/>
            </a:endParaRPr>
          </a:p>
          <a:p>
            <a:pPr indent="0" lvl="0" marL="0" rtl="0">
              <a:lnSpc>
                <a:spcPct val="100000"/>
              </a:lnSpc>
              <a:spcBef>
                <a:spcPts val="0"/>
              </a:spcBef>
              <a:spcAft>
                <a:spcPts val="0"/>
              </a:spcAft>
              <a:buNone/>
            </a:pPr>
            <a:r>
              <a:t/>
            </a:r>
            <a:endParaRPr sz="1800">
              <a:solidFill>
                <a:srgbClr val="F3F3F3"/>
              </a:solidFill>
              <a:latin typeface="Arial"/>
              <a:ea typeface="Arial"/>
              <a:cs typeface="Arial"/>
              <a:sym typeface="Arial"/>
            </a:endParaRPr>
          </a:p>
          <a:p>
            <a:pPr indent="0" lvl="0" marL="0" rtl="0">
              <a:lnSpc>
                <a:spcPct val="100000"/>
              </a:lnSpc>
              <a:spcBef>
                <a:spcPts val="0"/>
              </a:spcBef>
              <a:spcAft>
                <a:spcPts val="0"/>
              </a:spcAft>
              <a:buNone/>
            </a:pPr>
            <a:r>
              <a:rPr lang="en" sz="1800">
                <a:solidFill>
                  <a:srgbClr val="F3F3F3"/>
                </a:solidFill>
                <a:latin typeface="Arial"/>
                <a:ea typeface="Arial"/>
                <a:cs typeface="Arial"/>
                <a:sym typeface="Arial"/>
              </a:rPr>
              <a:t>Secondly, they can get straws stuck in their airways, like their noses. </a:t>
            </a:r>
            <a:endParaRPr sz="1800">
              <a:solidFill>
                <a:srgbClr val="F3F3F3"/>
              </a:solidFill>
              <a:latin typeface="Arial"/>
              <a:ea typeface="Arial"/>
              <a:cs typeface="Arial"/>
              <a:sym typeface="Arial"/>
            </a:endParaRPr>
          </a:p>
          <a:p>
            <a:pPr indent="0" lvl="0" marL="0" rtl="0">
              <a:lnSpc>
                <a:spcPct val="100000"/>
              </a:lnSpc>
              <a:spcBef>
                <a:spcPts val="0"/>
              </a:spcBef>
              <a:spcAft>
                <a:spcPts val="0"/>
              </a:spcAft>
              <a:buNone/>
            </a:pPr>
            <a:r>
              <a:t/>
            </a:r>
            <a:endParaRPr sz="1800">
              <a:solidFill>
                <a:srgbClr val="F3F3F3"/>
              </a:solidFill>
              <a:latin typeface="Arial"/>
              <a:ea typeface="Arial"/>
              <a:cs typeface="Arial"/>
              <a:sym typeface="Arial"/>
            </a:endParaRPr>
          </a:p>
          <a:p>
            <a:pPr indent="0" lvl="0" marL="0" rtl="0">
              <a:lnSpc>
                <a:spcPct val="100000"/>
              </a:lnSpc>
              <a:spcBef>
                <a:spcPts val="0"/>
              </a:spcBef>
              <a:spcAft>
                <a:spcPts val="0"/>
              </a:spcAft>
              <a:buNone/>
            </a:pPr>
            <a:r>
              <a:rPr b="1" lang="en" sz="1800">
                <a:solidFill>
                  <a:srgbClr val="F3F3F3"/>
                </a:solidFill>
                <a:latin typeface="Arial"/>
                <a:ea typeface="Arial"/>
                <a:cs typeface="Arial"/>
                <a:sym typeface="Arial"/>
              </a:rPr>
              <a:t>So plastic affects every living thing, human or not, so put yourself in the animals’ flippers.</a:t>
            </a:r>
            <a:endParaRPr b="1" sz="1800">
              <a:solidFill>
                <a:srgbClr val="FFFFFF"/>
              </a:solidFill>
            </a:endParaRPr>
          </a:p>
        </p:txBody>
      </p:sp>
      <p:pic>
        <p:nvPicPr>
          <p:cNvPr id="330" name="Shape 330"/>
          <p:cNvPicPr preferRelativeResize="0"/>
          <p:nvPr/>
        </p:nvPicPr>
        <p:blipFill>
          <a:blip r:embed="rId3">
            <a:alphaModFix/>
          </a:blip>
          <a:stretch>
            <a:fillRect/>
          </a:stretch>
        </p:blipFill>
        <p:spPr>
          <a:xfrm>
            <a:off x="6891300" y="1344825"/>
            <a:ext cx="2104450" cy="2724201"/>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1000"/>
                                        <p:tgtEl>
                                          <p:spTgt spid="33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4E29AA"/>
            </a:gs>
            <a:gs pos="100000">
              <a:srgbClr val="1E123D"/>
            </a:gs>
          </a:gsLst>
          <a:lin ang="5400012" scaled="0"/>
        </a:gradFill>
      </p:bgPr>
    </p:bg>
    <p:spTree>
      <p:nvGrpSpPr>
        <p:cNvPr id="334" name="Shape 334"/>
        <p:cNvGrpSpPr/>
        <p:nvPr/>
      </p:nvGrpSpPr>
      <p:grpSpPr>
        <a:xfrm>
          <a:off x="0" y="0"/>
          <a:ext cx="0" cy="0"/>
          <a:chOff x="0" y="0"/>
          <a:chExt cx="0" cy="0"/>
        </a:xfrm>
      </p:grpSpPr>
      <p:sp>
        <p:nvSpPr>
          <p:cNvPr id="335" name="Shape 335"/>
          <p:cNvSpPr txBox="1"/>
          <p:nvPr>
            <p:ph type="title"/>
          </p:nvPr>
        </p:nvSpPr>
        <p:spPr>
          <a:xfrm>
            <a:off x="1303950" y="275400"/>
            <a:ext cx="7030500" cy="999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Alternatives to Plastic Straws</a:t>
            </a:r>
            <a:endParaRPr>
              <a:solidFill>
                <a:srgbClr val="FFFFFF"/>
              </a:solidFill>
            </a:endParaRPr>
          </a:p>
        </p:txBody>
      </p:sp>
      <p:sp>
        <p:nvSpPr>
          <p:cNvPr id="336" name="Shape 336"/>
          <p:cNvSpPr txBox="1"/>
          <p:nvPr>
            <p:ph idx="1" type="body"/>
          </p:nvPr>
        </p:nvSpPr>
        <p:spPr>
          <a:xfrm>
            <a:off x="214350" y="1097700"/>
            <a:ext cx="8120100" cy="3433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solidFill>
                  <a:schemeClr val="lt1"/>
                </a:solidFill>
              </a:rPr>
              <a:t>Now I know some of are thinking  “what about people who need to use straws, like people who don’t have use of their arms, or can’t sit up?” </a:t>
            </a:r>
            <a:endParaRPr sz="1800">
              <a:solidFill>
                <a:schemeClr val="lt1"/>
              </a:solidFill>
            </a:endParaRPr>
          </a:p>
          <a:p>
            <a:pPr indent="0" lvl="0" marL="0">
              <a:spcBef>
                <a:spcPts val="1600"/>
              </a:spcBef>
              <a:spcAft>
                <a:spcPts val="0"/>
              </a:spcAft>
              <a:buNone/>
            </a:pPr>
            <a:r>
              <a:rPr lang="en" sz="1800">
                <a:solidFill>
                  <a:schemeClr val="lt1"/>
                </a:solidFill>
              </a:rPr>
              <a:t>Well, let’s talk alternatives: </a:t>
            </a:r>
            <a:r>
              <a:rPr lang="en" sz="1800">
                <a:solidFill>
                  <a:srgbClr val="FFFFFF"/>
                </a:solidFill>
              </a:rPr>
              <a:t>Other </a:t>
            </a:r>
            <a:r>
              <a:rPr lang="en" sz="1800">
                <a:solidFill>
                  <a:srgbClr val="FFFFFF"/>
                </a:solidFill>
              </a:rPr>
              <a:t>materials use to make </a:t>
            </a:r>
            <a:r>
              <a:rPr lang="en" sz="1800">
                <a:solidFill>
                  <a:srgbClr val="FFFFFF"/>
                </a:solidFill>
              </a:rPr>
              <a:t>straws</a:t>
            </a:r>
            <a:r>
              <a:rPr lang="en" sz="1800">
                <a:solidFill>
                  <a:srgbClr val="FFFFFF"/>
                </a:solidFill>
              </a:rPr>
              <a:t> are paper, bamboo, and metal. There </a:t>
            </a:r>
            <a:r>
              <a:rPr lang="en" sz="1800">
                <a:solidFill>
                  <a:srgbClr val="FFFFFF"/>
                </a:solidFill>
              </a:rPr>
              <a:t>is a great paper straw distributor called Aardvark Straws that distributes eco-friendly paper straws. You can also choose to make your own homemade straws. Here is a recipe for paper straws:</a:t>
            </a:r>
            <a:endParaRPr sz="1800">
              <a:solidFill>
                <a:srgbClr val="FFFFFF"/>
              </a:solidFill>
            </a:endParaRPr>
          </a:p>
          <a:p>
            <a:pPr indent="0" lvl="0" marL="0" rtl="0">
              <a:spcBef>
                <a:spcPts val="1600"/>
              </a:spcBef>
              <a:spcAft>
                <a:spcPts val="1600"/>
              </a:spcAft>
              <a:buNone/>
            </a:pPr>
            <a:r>
              <a:rPr lang="en" sz="1800" u="sng">
                <a:solidFill>
                  <a:srgbClr val="FFFFFF"/>
                </a:solidFill>
                <a:hlinkClick r:id="rId3"/>
              </a:rPr>
              <a:t>http://www.natashalh.com/how-to-make-your-own-custom-paper-straws-great-for-diy-weddings-and-holidays/</a:t>
            </a:r>
            <a:endParaRPr sz="1800">
              <a:solidFill>
                <a:srgbClr val="FFFFFF"/>
              </a:solidFill>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